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85" r:id="rId3"/>
  </p:sldMasterIdLst>
  <p:notesMasterIdLst>
    <p:notesMasterId r:id="rId28"/>
  </p:notesMasterIdLst>
  <p:handoutMasterIdLst>
    <p:handoutMasterId r:id="rId29"/>
  </p:handoutMasterIdLst>
  <p:sldIdLst>
    <p:sldId id="288" r:id="rId4"/>
    <p:sldId id="304" r:id="rId5"/>
    <p:sldId id="311" r:id="rId6"/>
    <p:sldId id="301" r:id="rId7"/>
    <p:sldId id="291" r:id="rId8"/>
    <p:sldId id="299" r:id="rId9"/>
    <p:sldId id="305" r:id="rId10"/>
    <p:sldId id="306" r:id="rId11"/>
    <p:sldId id="312" r:id="rId12"/>
    <p:sldId id="290" r:id="rId13"/>
    <p:sldId id="308" r:id="rId14"/>
    <p:sldId id="300" r:id="rId15"/>
    <p:sldId id="307" r:id="rId16"/>
    <p:sldId id="309" r:id="rId17"/>
    <p:sldId id="292" r:id="rId18"/>
    <p:sldId id="295" r:id="rId19"/>
    <p:sldId id="294" r:id="rId20"/>
    <p:sldId id="302" r:id="rId21"/>
    <p:sldId id="303" r:id="rId22"/>
    <p:sldId id="313" r:id="rId23"/>
    <p:sldId id="314" r:id="rId24"/>
    <p:sldId id="315" r:id="rId25"/>
    <p:sldId id="310" r:id="rId26"/>
    <p:sldId id="279" r:id="rId27"/>
  </p:sldIdLst>
  <p:sldSz cx="9144000" cy="6858000" type="screen4x3"/>
  <p:notesSz cx="6858000" cy="9144000"/>
  <p:embeddedFontLst>
    <p:embeddedFont>
      <p:font typeface="Microsoft YaHei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Open Sans" pitchFamily="2" charset="0"/>
      <p:regular r:id="rId38"/>
      <p:bold r:id="rId39"/>
      <p:italic r:id="rId40"/>
      <p:boldItalic r:id="rId41"/>
    </p:embeddedFont>
    <p:embeddedFont>
      <p:font typeface="Open Sans ExtraBold" pitchFamily="2" charset="0"/>
      <p:bold r:id="rId42"/>
      <p:italic r:id="rId43"/>
      <p:boldItalic r:id="rId44"/>
    </p:embeddedFont>
    <p:embeddedFont>
      <p:font typeface="Open Sans Light" pitchFamily="2" charset="0"/>
      <p:regular r:id="rId45"/>
      <p:italic r:id="rId46"/>
    </p:embeddedFont>
    <p:embeddedFont>
      <p:font typeface="Open Sans SemiBold" pitchFamily="2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hard Lerch" initials="GL" lastIdx="35" clrIdx="0">
    <p:extLst>
      <p:ext uri="{19B8F6BF-5375-455C-9EA6-DF929625EA0E}">
        <p15:presenceInfo xmlns:p15="http://schemas.microsoft.com/office/powerpoint/2012/main" userId="Gerhard Lerch" providerId="None"/>
      </p:ext>
    </p:extLst>
  </p:cmAuthor>
  <p:cmAuthor id="2" name="Nikolas Klauser" initials="NK" lastIdx="5" clrIdx="1">
    <p:extLst>
      <p:ext uri="{19B8F6BF-5375-455C-9EA6-DF929625EA0E}">
        <p15:presenceInfo xmlns:p15="http://schemas.microsoft.com/office/powerpoint/2012/main" userId="6f5b20237fbf39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A27"/>
    <a:srgbClr val="E0AEAF"/>
    <a:srgbClr val="C5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43"/>
  </p:normalViewPr>
  <p:slideViewPr>
    <p:cSldViewPr snapToGrid="0">
      <p:cViewPr varScale="1">
        <p:scale>
          <a:sx n="106" d="100"/>
          <a:sy n="106" d="100"/>
        </p:scale>
        <p:origin x="100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237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4AA6D-DD87-4745-A551-2B32387146DD}" type="datetime4">
              <a:rPr lang="de-DE" smtClean="0">
                <a:latin typeface="Open Sans" panose="020B0606030504020204" pitchFamily="34" charset="0"/>
              </a:rPr>
              <a:t>7. Januar 2025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B1EB1-4680-4132-B876-108EF4BDB3D1}" type="slidenum">
              <a:rPr lang="en-US" smtClean="0">
                <a:latin typeface="Open Sans" panose="020B0606030504020204" pitchFamily="34" charset="0"/>
              </a:rPr>
              <a:t>‹Nr.›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4537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DEA87-7826-2041-8692-FAD7D18CC24F}" type="datetime4">
              <a:rPr lang="de-DE" smtClean="0"/>
              <a:t>7. Januar 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4A5CD-718D-E149-8B3E-0E74E0E018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919607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C7C7763-8DF4-6840-95FF-985F4683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33" y="365129"/>
            <a:ext cx="7886700" cy="108207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CD30468-F47E-9C4E-8CF8-B3D7CCE3E8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332" y="1468390"/>
            <a:ext cx="3314700" cy="294592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40AB097-05CE-534C-8D30-B1FE13B73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4569876"/>
            <a:ext cx="3314700" cy="552450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53AE7DE7-D838-7945-87DF-723017037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6" y="1468391"/>
            <a:ext cx="4294187" cy="2945919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1pPr>
            <a:lvl2pPr marL="6286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latin typeface="+mn-lt"/>
              </a:defRPr>
            </a:lvl2pPr>
            <a:lvl3pPr marL="971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latin typeface="+mn-lt"/>
              </a:defRPr>
            </a:lvl3pPr>
            <a:lvl4pPr marL="1028700" indent="0">
              <a:lnSpc>
                <a:spcPct val="100000"/>
              </a:lnSpc>
              <a:buClr>
                <a:schemeClr val="accent1"/>
              </a:buClr>
              <a:buNone/>
              <a:defRPr>
                <a:latin typeface="+mn-lt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 dirty="0"/>
              <a:t>Bullet Point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Erste Ebene</a:t>
            </a:r>
          </a:p>
        </p:txBody>
      </p:sp>
    </p:spTree>
    <p:extLst>
      <p:ext uri="{BB962C8B-B14F-4D97-AF65-F5344CB8AC3E}">
        <p14:creationId xmlns:p14="http://schemas.microsoft.com/office/powerpoint/2010/main" val="2928744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80173E1-D4F9-8049-A35F-FF753438C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11060" b="7090"/>
          <a:stretch/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11FC40C-0444-4844-813C-585F206F1D99}"/>
              </a:ext>
            </a:extLst>
          </p:cNvPr>
          <p:cNvSpPr/>
          <p:nvPr userDrawn="1"/>
        </p:nvSpPr>
        <p:spPr bwMode="white">
          <a:xfrm>
            <a:off x="0" y="511527"/>
            <a:ext cx="8819637" cy="1617044"/>
          </a:xfrm>
          <a:prstGeom prst="rect">
            <a:avLst/>
          </a:prstGeom>
          <a:solidFill>
            <a:srgbClr val="C5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87B82EB-6FD2-1345-A7B8-78E61E074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693473" y="657267"/>
            <a:ext cx="7555297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über</a:t>
            </a:r>
            <a:br>
              <a:rPr lang="de-DE" dirty="0"/>
            </a:br>
            <a:r>
              <a:rPr lang="de-DE" dirty="0"/>
              <a:t>zwei Zeilen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105B3D-0231-A546-A2C2-F24D27D6E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6733638" y="6192567"/>
            <a:ext cx="2000378" cy="59508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BB4FE90-4770-9349-A91C-219BD2ADCE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202591" y="759973"/>
            <a:ext cx="370497" cy="403606"/>
          </a:xfrm>
          <a:prstGeom prst="rect">
            <a:avLst/>
          </a:prstGeom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7BFFF8D-7F2A-AA49-93F0-737689C60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1695014" y="6490554"/>
            <a:ext cx="3998912" cy="36744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Name Referent</a:t>
            </a:r>
            <a:r>
              <a:rPr lang="de-DE"/>
              <a:t>*in   </a:t>
            </a:r>
            <a:r>
              <a:rPr lang="de-D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Februar 2022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D7817AE-E921-4F1A-AEA7-61A5AA14C7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96" y="829773"/>
            <a:ext cx="2070340" cy="8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AD864D4-AF73-5441-92BD-5D86993737F9}"/>
              </a:ext>
            </a:extLst>
          </p:cNvPr>
          <p:cNvSpPr/>
          <p:nvPr userDrawn="1"/>
        </p:nvSpPr>
        <p:spPr bwMode="black">
          <a:xfrm>
            <a:off x="-11082" y="4826762"/>
            <a:ext cx="6730745" cy="1424569"/>
          </a:xfrm>
          <a:prstGeom prst="rect">
            <a:avLst/>
          </a:prstGeom>
          <a:solidFill>
            <a:srgbClr val="C5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AD0EF0F-9E70-5A44-9F39-758AC013A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161" y="4985986"/>
            <a:ext cx="6096502" cy="643297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über eine Zeile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655840-DB7B-CF49-8A5E-8BFC5C966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white">
          <a:xfrm>
            <a:off x="122345" y="5135440"/>
            <a:ext cx="370497" cy="40360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8E652FE-5BB1-A547-95FD-EFF39761FD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973" y="335518"/>
            <a:ext cx="2000378" cy="595089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E120028F-B108-A24C-90E9-303B4E86AD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60192" y="5750474"/>
            <a:ext cx="6059471" cy="1001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de-DE" dirty="0"/>
              <a:t>Hier steht eine Unterüberschrift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C507D8-E73E-4A47-97D8-E255722E3A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20" y="5135440"/>
            <a:ext cx="2070340" cy="8668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0A7771-8C34-4D05-84F7-E02EEFCAEF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285"/>
            <a:ext cx="9144000" cy="33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2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F0D2A3-1A2F-4CCE-A740-771B54877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/>
          <a:stretch/>
        </p:blipFill>
        <p:spPr>
          <a:xfrm>
            <a:off x="0" y="1147313"/>
            <a:ext cx="9144000" cy="571068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8660015-3293-EA40-B3F9-1C305D5F9563}"/>
              </a:ext>
            </a:extLst>
          </p:cNvPr>
          <p:cNvSpPr/>
          <p:nvPr userDrawn="1"/>
        </p:nvSpPr>
        <p:spPr bwMode="black">
          <a:xfrm>
            <a:off x="0" y="4093643"/>
            <a:ext cx="9144001" cy="1617044"/>
          </a:xfrm>
          <a:prstGeom prst="rect">
            <a:avLst/>
          </a:prstGeom>
          <a:solidFill>
            <a:srgbClr val="C5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AE4393-91D5-8943-88FB-CDBA92DFF9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15" y="4329286"/>
            <a:ext cx="370497" cy="40360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CF9FF8A-08B6-BA48-9300-884F1D765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6816973" y="335518"/>
            <a:ext cx="2000378" cy="595089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8218C36-0CF6-E448-B3B7-46C327FB75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1754906" y="6231285"/>
            <a:ext cx="3372270" cy="634577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Referent*in</a:t>
            </a:r>
          </a:p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18. Februar 2022 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76931D2-07D4-984C-8B99-8D3C84E3CB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93021" y="4209810"/>
            <a:ext cx="8194190" cy="643297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über eine Zeile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0A0C1D73-9C59-1648-91B9-833E9EBEF5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62882" y="4969273"/>
            <a:ext cx="8254469" cy="1001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de-DE" dirty="0"/>
              <a:t>Hier steht eine Unterüberschrift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50045A1-CDF0-4D9B-9592-D8C70A78FA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8" y="199624"/>
            <a:ext cx="2070340" cy="8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23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vorgehoben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E32178-D844-CE44-9227-46B3AC200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37" y="361362"/>
            <a:ext cx="7886700" cy="75088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1F4B771-43A4-0C43-B113-282D60EF44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0480" y="2000883"/>
            <a:ext cx="3402836" cy="359835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F6630748-9A98-44FC-83AD-411FEBE8C4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837" y="2000883"/>
            <a:ext cx="4104163" cy="3598358"/>
          </a:xfrm>
          <a:prstGeom prst="rect">
            <a:avLst/>
          </a:prstGeom>
        </p:spPr>
        <p:txBody>
          <a:bodyPr/>
          <a:lstStyle>
            <a:lvl1pPr marL="284400" marR="0" indent="-284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30000" marR="0" indent="-28440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 sz="16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72000" marR="0" indent="-28440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4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de-DE" dirty="0"/>
              <a:t>Bullet Point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Erste Ebene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6410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F8158BF-0FCF-6E4B-8E7D-A557EFB2B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703" y="3574741"/>
            <a:ext cx="819419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Zwischenseite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9E2BF5-3D16-4FE5-90F1-F901B853E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903" y="3675701"/>
            <a:ext cx="370497" cy="4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5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F8158BF-0FCF-6E4B-8E7D-A557EFB2B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703" y="3574742"/>
            <a:ext cx="8194190" cy="643298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 err="1"/>
              <a:t>Dankeseite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A3BB39-05BA-9241-98D9-08ABAFA97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903" y="3675701"/>
            <a:ext cx="370497" cy="403606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D8ACBA-7348-B444-89B7-E67D51BE9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88" y="4379913"/>
            <a:ext cx="8193087" cy="12239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89387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55A12D5E-730F-5D40-8D13-E7629A52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33" y="365129"/>
            <a:ext cx="7886700" cy="985208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D725A4F-E261-4A03-A996-197E2AC041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833" y="1461600"/>
            <a:ext cx="7886700" cy="6080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 sz="18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99BE3E5E-5580-476D-A89E-C096333C3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99" y="2155825"/>
            <a:ext cx="7886633" cy="3028650"/>
          </a:xfrm>
          <a:prstGeom prst="rect">
            <a:avLst/>
          </a:prstGeom>
        </p:spPr>
        <p:txBody>
          <a:bodyPr/>
          <a:lstStyle>
            <a:lvl1pPr marL="4000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 sz="16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de-DE" dirty="0"/>
              <a:t>Bullet Point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Erste Ebene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372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D977BE81-8F9C-044E-A0A2-A10F8E26D6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33" y="365129"/>
            <a:ext cx="7886700" cy="432894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8BCE6B5-41F4-8949-8F1E-1EA2FDCC9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833" y="839189"/>
            <a:ext cx="7886700" cy="608012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de-DE" sz="2400" b="1" i="0" dirty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Unterüberschrift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F7AED834-9F86-6F41-A6E2-417481696E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833" y="1461600"/>
            <a:ext cx="7886700" cy="6080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 sz="18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913394F-6ED5-445A-A496-2A071ACFD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4143" y="2155824"/>
            <a:ext cx="3672390" cy="343083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36AD2F9-D38E-4A69-8535-65E6817CCC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2155825"/>
            <a:ext cx="3873500" cy="3430837"/>
          </a:xfrm>
          <a:prstGeom prst="rect">
            <a:avLst/>
          </a:prstGeom>
        </p:spPr>
        <p:txBody>
          <a:bodyPr/>
          <a:lstStyle>
            <a:lvl1pPr marL="284400" marR="0" indent="-284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30000" marR="0" indent="-28440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 sz="16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72000" marR="0" indent="-28440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de-DE" dirty="0"/>
              <a:t>Bullet Point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Erste Ebene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350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8355BED-4E30-D342-8C2B-2461AAC9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33" y="365129"/>
            <a:ext cx="7886700" cy="108207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79B2F6D5-B869-A949-B7E2-386303992E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833" y="1447202"/>
            <a:ext cx="6357685" cy="41394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Platz für viel Text</a:t>
            </a:r>
          </a:p>
          <a:p>
            <a:pPr lvl="0"/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…</a:t>
            </a:r>
          </a:p>
          <a:p>
            <a:pPr lvl="0"/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46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8355BED-4E30-D342-8C2B-2461AAC9B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33" y="365129"/>
            <a:ext cx="7886700" cy="496517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Titel durch Klicken bearbeiten</a:t>
            </a:r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95BD0F2B-AE2E-5A4C-B9B3-D547A1A5ABD1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69833" y="1921261"/>
            <a:ext cx="7886633" cy="366540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>
                <a:latin typeface="+mn-lt"/>
              </a:rPr>
              <a:t>Durch Klicken ein Diagramm </a:t>
            </a:r>
            <a:r>
              <a:rPr lang="de-DE" dirty="0"/>
              <a:t>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DF14CB7-5BCB-814E-B089-18CBC42448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33" y="839189"/>
            <a:ext cx="7886700" cy="608012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de-DE" dirty="0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409226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235AABE-82E9-7843-B482-6C922EF8F1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33" y="365129"/>
            <a:ext cx="7886700" cy="4965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CD123B7-B19B-6E43-AB70-FDAD54834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33" y="839189"/>
            <a:ext cx="7886700" cy="608012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de-DE" dirty="0"/>
              <a:t>Unterüberschrift</a:t>
            </a:r>
          </a:p>
        </p:txBody>
      </p:sp>
      <p:sp>
        <p:nvSpPr>
          <p:cNvPr id="17" name="Tabellenplatzhalter 13">
            <a:extLst>
              <a:ext uri="{FF2B5EF4-FFF2-40B4-BE49-F238E27FC236}">
                <a16:creationId xmlns:a16="http://schemas.microsoft.com/office/drawing/2014/main" id="{5A83E83A-464E-D648-9F74-0E466F86758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69900" y="1921261"/>
            <a:ext cx="7886700" cy="36613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Durch Klicken Tabelle einfügen</a:t>
            </a:r>
          </a:p>
        </p:txBody>
      </p:sp>
    </p:spTree>
    <p:extLst>
      <p:ext uri="{BB962C8B-B14F-4D97-AF65-F5344CB8AC3E}">
        <p14:creationId xmlns:p14="http://schemas.microsoft.com/office/powerpoint/2010/main" val="39295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enplatzhalter 9">
            <a:extLst>
              <a:ext uri="{FF2B5EF4-FFF2-40B4-BE49-F238E27FC236}">
                <a16:creationId xmlns:a16="http://schemas.microsoft.com/office/drawing/2014/main" id="{F4810152-E300-0D46-9A87-D02116FA4609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69833" y="1512667"/>
            <a:ext cx="7886700" cy="406998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Durch Klicken Video hinzufügen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ADA3668F-5A0E-4BC2-A703-C940D0E282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33" y="839189"/>
            <a:ext cx="7886700" cy="608012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Unterüberschrift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15D7FFA-640E-4ED4-AA9A-AD456FC8D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33" y="365129"/>
            <a:ext cx="7886700" cy="4965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45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4D85526-277D-4BF0-A06C-982B9DC61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33" y="365129"/>
            <a:ext cx="7886700" cy="4965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FF751A8-94E8-46BE-B3AD-7AC214BE1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900" y="1436688"/>
            <a:ext cx="5983288" cy="4151312"/>
          </a:xfrm>
          <a:prstGeom prst="rect">
            <a:avLst/>
          </a:prstGeom>
        </p:spPr>
        <p:txBody>
          <a:bodyPr anchor="t"/>
          <a:lstStyle>
            <a:lvl1pPr>
              <a:lnSpc>
                <a:spcPct val="200000"/>
              </a:lnSpc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7A8FD01-775B-4E8F-A18E-B8EBF07D0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5601" y="1436688"/>
            <a:ext cx="2141126" cy="415131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200000"/>
              </a:lnSpc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398528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spielfolie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4D85526-277D-4BF0-A06C-982B9DC61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33" y="365129"/>
            <a:ext cx="7886700" cy="4965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C519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9687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A3445A9-586C-E44E-9FA3-B160DD38F7D2}"/>
              </a:ext>
            </a:extLst>
          </p:cNvPr>
          <p:cNvSpPr/>
          <p:nvPr userDrawn="1"/>
        </p:nvSpPr>
        <p:spPr bwMode="hidden">
          <a:xfrm flipV="1">
            <a:off x="0" y="6172491"/>
            <a:ext cx="9144000" cy="684000"/>
          </a:xfrm>
          <a:prstGeom prst="rect">
            <a:avLst/>
          </a:prstGeom>
          <a:solidFill>
            <a:srgbClr val="C519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000" tIns="67500" rIns="67500" bIns="67500" rtlCol="0" anchor="t"/>
          <a:lstStyle/>
          <a:p>
            <a:pPr>
              <a:lnSpc>
                <a:spcPct val="110000"/>
              </a:lnSpc>
            </a:pPr>
            <a:endParaRPr lang="de-DE" sz="1200" b="0" i="0" dirty="0">
              <a:solidFill>
                <a:srgbClr val="0D99FC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98500DB4-6915-9845-A001-80945356C6CC}"/>
              </a:ext>
            </a:extLst>
          </p:cNvPr>
          <p:cNvSpPr txBox="1">
            <a:spLocks/>
          </p:cNvSpPr>
          <p:nvPr userDrawn="1"/>
        </p:nvSpPr>
        <p:spPr>
          <a:xfrm>
            <a:off x="8394000" y="6318000"/>
            <a:ext cx="495804" cy="248949"/>
          </a:xfrm>
          <a:prstGeom prst="rect">
            <a:avLst/>
          </a:prstGeom>
        </p:spPr>
        <p:txBody>
          <a:bodyPr anchor="t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611349-95DF-F144-82AA-724B5262B266}" type="slidenum">
              <a:rPr lang="de-DE" sz="800" b="0" i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 lang="de-DE" sz="8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97040CD4-CFA2-574C-9E65-8ACD16A8B8A7}"/>
              </a:ext>
            </a:extLst>
          </p:cNvPr>
          <p:cNvSpPr txBox="1">
            <a:spLocks/>
          </p:cNvSpPr>
          <p:nvPr userDrawn="1"/>
        </p:nvSpPr>
        <p:spPr>
          <a:xfrm>
            <a:off x="6749470" y="6318000"/>
            <a:ext cx="1326000" cy="273844"/>
          </a:xfrm>
          <a:prstGeom prst="rect">
            <a:avLst/>
          </a:prstGeom>
        </p:spPr>
        <p:txBody>
          <a:bodyPr anchor="t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79574E4B-43F3-2747-BA46-F08C50CA79F8}"/>
              </a:ext>
            </a:extLst>
          </p:cNvPr>
          <p:cNvSpPr txBox="1">
            <a:spLocks/>
          </p:cNvSpPr>
          <p:nvPr userDrawn="1"/>
        </p:nvSpPr>
        <p:spPr>
          <a:xfrm>
            <a:off x="3780000" y="6273533"/>
            <a:ext cx="3099905" cy="248949"/>
          </a:xfrm>
          <a:prstGeom prst="rect">
            <a:avLst/>
          </a:prstGeom>
        </p:spPr>
        <p:txBody>
          <a:bodyPr anchor="t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000" b="1" i="0" baseline="0" dirty="0">
              <a:solidFill>
                <a:schemeClr val="bg1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7BBC0D6C-11AB-45DC-BE5F-E31F96A86AAF}"/>
              </a:ext>
            </a:extLst>
          </p:cNvPr>
          <p:cNvSpPr txBox="1">
            <a:spLocks/>
          </p:cNvSpPr>
          <p:nvPr userDrawn="1"/>
        </p:nvSpPr>
        <p:spPr>
          <a:xfrm>
            <a:off x="254196" y="6300000"/>
            <a:ext cx="3614043" cy="447335"/>
          </a:xfrm>
          <a:prstGeom prst="rect">
            <a:avLst/>
          </a:prstGeom>
        </p:spPr>
        <p:txBody>
          <a:bodyPr lIns="90000" tIns="46800" rIns="90000" bIns="468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1000" b="1" i="1" baseline="0" dirty="0">
              <a:solidFill>
                <a:srgbClr val="FFFFFF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2F4948D-81BE-42B5-AE25-E680FD6F757E}"/>
              </a:ext>
            </a:extLst>
          </p:cNvPr>
          <p:cNvSpPr txBox="1">
            <a:spLocks/>
          </p:cNvSpPr>
          <p:nvPr userDrawn="1"/>
        </p:nvSpPr>
        <p:spPr>
          <a:xfrm>
            <a:off x="4083642" y="6300000"/>
            <a:ext cx="2665828" cy="303213"/>
          </a:xfrm>
          <a:prstGeom prst="rect">
            <a:avLst/>
          </a:prstGeom>
        </p:spPr>
        <p:txBody>
          <a:bodyPr lIns="90000" tIns="46800" rIns="90000" bIns="468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Universitätsbibliothek Koblenz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AF5E368-DBE5-4C73-A114-E2155968E53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62" y="6375490"/>
            <a:ext cx="85105" cy="927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DFF3E80-3E8B-47E7-B22A-2C8D15E5D5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68" y="335518"/>
            <a:ext cx="2070340" cy="8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7" r:id="rId2"/>
    <p:sldLayoutId id="2147483663" r:id="rId3"/>
    <p:sldLayoutId id="2147483662" r:id="rId4"/>
    <p:sldLayoutId id="2147483728" r:id="rId5"/>
    <p:sldLayoutId id="2147483729" r:id="rId6"/>
    <p:sldLayoutId id="2147483720" r:id="rId7"/>
    <p:sldLayoutId id="2147483730" r:id="rId8"/>
    <p:sldLayoutId id="2147483731" r:id="rId9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rgbClr val="F8C7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8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519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6BC0C9-63B9-0E4B-892C-B1F064D466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063" y="-318265"/>
            <a:ext cx="2675820" cy="198314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0C590C9-E1DB-428B-9269-052D96510E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77" y="5678904"/>
            <a:ext cx="2070340" cy="8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02" r:id="rId2"/>
    <p:sldLayoutId id="2147483721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rimo.uni-koblenz.de/discovery/search?vid=49HBZ_UKO:VU1&amp;lang=d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1996729-6A5B-1042-BE85-7DC0AD63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Schulung für </a:t>
            </a:r>
            <a:br>
              <a:rPr lang="de-DE"/>
            </a:br>
            <a:r>
              <a:rPr lang="de-DE"/>
              <a:t>Germanisten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6198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213C512-551C-5640-8E3A-6A873E584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Einzelergebnisse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530B57-3DAA-3E45-9495-949BFF58A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448" y="873457"/>
            <a:ext cx="7886700" cy="608012"/>
          </a:xfrm>
        </p:spPr>
        <p:txBody>
          <a:bodyPr/>
          <a:lstStyle/>
          <a:p>
            <a:r>
              <a:rPr lang="de-DE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Ansicht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31EC75-D0FB-468E-A29E-CE78BF04A4DC}"/>
              </a:ext>
            </a:extLst>
          </p:cNvPr>
          <p:cNvSpPr txBox="1"/>
          <p:nvPr/>
        </p:nvSpPr>
        <p:spPr>
          <a:xfrm>
            <a:off x="6384023" y="1711355"/>
            <a:ext cx="220247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Clr>
                <a:srgbClr val="C61A27"/>
              </a:buClr>
              <a:buNone/>
              <a:defRPr/>
            </a:pPr>
            <a:r>
              <a:rPr lang="de-DE" sz="1400" dirty="0"/>
              <a:t>In der Titelanzeige sehen Sie den Standort und die Signatur des Mediums.</a:t>
            </a:r>
          </a:p>
          <a:p>
            <a:pPr marL="114300" indent="0">
              <a:buClr>
                <a:srgbClr val="C61A27"/>
              </a:buClr>
              <a:buNone/>
              <a:defRPr/>
            </a:pPr>
            <a:endParaRPr lang="de-DE" sz="1400" dirty="0"/>
          </a:p>
          <a:p>
            <a:pPr marL="114300" indent="0">
              <a:buClr>
                <a:srgbClr val="C61A27"/>
              </a:buClr>
              <a:buNone/>
              <a:defRPr/>
            </a:pPr>
            <a:r>
              <a:rPr lang="de-DE" sz="1400" dirty="0"/>
              <a:t>Unter „Wo steht‘s“? finden Sie den Lageplan der Bibliothek und die Regalreihen in der das Buch steht.</a:t>
            </a:r>
          </a:p>
          <a:p>
            <a:pPr marL="114300" indent="0">
              <a:buClr>
                <a:srgbClr val="C61A27"/>
              </a:buClr>
              <a:buNone/>
              <a:defRPr/>
            </a:pPr>
            <a:endParaRPr lang="de-DE" sz="1400" dirty="0"/>
          </a:p>
          <a:p>
            <a:pPr marL="114300" indent="0">
              <a:buClr>
                <a:srgbClr val="C61A27"/>
              </a:buClr>
              <a:buNone/>
              <a:defRPr/>
            </a:pPr>
            <a:endParaRPr lang="de-DE" sz="1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47A5EF-30F8-4ED2-8247-10A92726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039"/>
            <a:ext cx="6460727" cy="451296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2A80337-EEDB-44E6-8908-768F046B8BB4}"/>
              </a:ext>
            </a:extLst>
          </p:cNvPr>
          <p:cNvSpPr/>
          <p:nvPr/>
        </p:nvSpPr>
        <p:spPr>
          <a:xfrm>
            <a:off x="773025" y="4748317"/>
            <a:ext cx="2726473" cy="444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2571E80-2C2E-447F-88C0-71829A883E3A}"/>
              </a:ext>
            </a:extLst>
          </p:cNvPr>
          <p:cNvSpPr/>
          <p:nvPr/>
        </p:nvSpPr>
        <p:spPr>
          <a:xfrm>
            <a:off x="4774603" y="5192567"/>
            <a:ext cx="1363755" cy="2359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980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BAAE4-B0EC-4F5B-93E9-2BB0F434D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Titeldaten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5F45A3-8231-400D-A3FB-25157447D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6577" y="2054547"/>
            <a:ext cx="2554165" cy="2207062"/>
          </a:xfrm>
        </p:spPr>
        <p:txBody>
          <a:bodyPr/>
          <a:lstStyle/>
          <a:p>
            <a:pPr marL="114300" indent="0">
              <a:buNone/>
            </a:pPr>
            <a:r>
              <a:rPr lang="de-DE" sz="1400" dirty="0"/>
              <a:t>Genauere Titelangaben (Auflage, ISBN usw.) finden Sie im unteren Teil der Titelanzeige.</a:t>
            </a:r>
          </a:p>
          <a:p>
            <a:pPr marL="114300" indent="0">
              <a:buNone/>
            </a:pPr>
            <a:r>
              <a:rPr lang="de-DE" sz="1400" dirty="0"/>
              <a:t>Darunter unter „Verknüpfungen“ finden Sie Inhaltstexte und Inhaltsverzeichnisse der Titel, soweit vorhanden.</a:t>
            </a:r>
            <a:endParaRPr lang="de-DE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A306E0-4785-4703-8350-7BC83623C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3" y="5394718"/>
            <a:ext cx="5293453" cy="5105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7EA677A-3AB4-4EAD-8F97-E257D0890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44"/>
          <a:stretch/>
        </p:blipFill>
        <p:spPr>
          <a:xfrm>
            <a:off x="469833" y="1454281"/>
            <a:ext cx="5552142" cy="35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27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951CF-C171-45DF-B3D5-EE2FC5C7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33" y="331280"/>
            <a:ext cx="7886700" cy="1082072"/>
          </a:xfrm>
        </p:spPr>
        <p:txBody>
          <a:bodyPr/>
          <a:lstStyle/>
          <a:p>
            <a:r>
              <a:rPr lang="de-DE" dirty="0"/>
              <a:t>Entliehene Medien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94D737-3341-44C3-9B99-7B23FCB98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4632" y="1814877"/>
            <a:ext cx="2591230" cy="3797358"/>
          </a:xfrm>
        </p:spPr>
        <p:txBody>
          <a:bodyPr/>
          <a:lstStyle/>
          <a:p>
            <a:pPr marL="114300" indent="0">
              <a:buClr>
                <a:srgbClr val="C61A27"/>
              </a:buClr>
              <a:buNone/>
              <a:defRPr/>
            </a:pPr>
            <a:r>
              <a:rPr lang="de-DE" sz="1400" dirty="0"/>
              <a:t>Wenn ein Titel ausgeliehen ist, wird das Fälligkeitsdatum angezeigt und das Medium kann nach dem Einloggen im Katalog vorgemerkt  werden.</a:t>
            </a:r>
          </a:p>
          <a:p>
            <a:pPr marL="114300" indent="0">
              <a:buClr>
                <a:srgbClr val="C61A27"/>
              </a:buClr>
              <a:buNone/>
              <a:defRPr/>
            </a:pPr>
            <a:endParaRPr lang="de-DE" sz="1400" dirty="0"/>
          </a:p>
          <a:p>
            <a:pPr marL="114300" indent="0">
              <a:buClr>
                <a:srgbClr val="C61A27"/>
              </a:buClr>
              <a:buNone/>
              <a:defRPr/>
            </a:pPr>
            <a:r>
              <a:rPr lang="de-DE" sz="1400" dirty="0"/>
              <a:t>Sie werden per Mail benachrichtigt, sobald das Medium für Sie zur Abholung bereit steht.</a:t>
            </a:r>
          </a:p>
          <a:p>
            <a:pPr marL="114300" indent="0">
              <a:buClr>
                <a:srgbClr val="C61A27"/>
              </a:buClr>
              <a:buNone/>
              <a:defRPr/>
            </a:pPr>
            <a:endParaRPr lang="de-DE" sz="1400" dirty="0"/>
          </a:p>
          <a:p>
            <a:pPr marL="114300" indent="0">
              <a:buClr>
                <a:srgbClr val="C61A27"/>
              </a:buClr>
              <a:buNone/>
              <a:defRPr/>
            </a:pPr>
            <a:endParaRPr lang="de-DE" sz="1400" dirty="0"/>
          </a:p>
          <a:p>
            <a:pPr marL="400050" indent="-285750">
              <a:buClr>
                <a:srgbClr val="C61A27"/>
              </a:buClr>
              <a:buFont typeface="Wingdings" panose="05000000000000000000" pitchFamily="2" charset="2"/>
              <a:buChar char="§"/>
              <a:defRPr/>
            </a:pPr>
            <a:endParaRPr lang="de-DE" sz="1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F1F743-7FC1-48FB-BE18-7B25B9435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9" y="1413352"/>
            <a:ext cx="5745687" cy="223411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47914A0D-4687-4CA1-9DD0-10FD2D68E1F9}"/>
              </a:ext>
            </a:extLst>
          </p:cNvPr>
          <p:cNvSpPr/>
          <p:nvPr/>
        </p:nvSpPr>
        <p:spPr>
          <a:xfrm>
            <a:off x="1961526" y="1604631"/>
            <a:ext cx="892097" cy="2690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BBA4BE-029A-4BDF-9247-3B33A926BEF0}"/>
              </a:ext>
            </a:extLst>
          </p:cNvPr>
          <p:cNvSpPr/>
          <p:nvPr/>
        </p:nvSpPr>
        <p:spPr>
          <a:xfrm>
            <a:off x="1068340" y="2787805"/>
            <a:ext cx="1462987" cy="1340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9CF01EA-C9A0-4B3F-8EB6-D6557A3CA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22" y="3928498"/>
            <a:ext cx="4256735" cy="188917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A29CEE0D-9941-490D-AC23-F7E096DF07F2}"/>
              </a:ext>
            </a:extLst>
          </p:cNvPr>
          <p:cNvSpPr/>
          <p:nvPr/>
        </p:nvSpPr>
        <p:spPr>
          <a:xfrm>
            <a:off x="3667663" y="5444648"/>
            <a:ext cx="1105059" cy="2690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24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1465618-3265-42FF-9A56-5CFD02A15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65" y="1350337"/>
            <a:ext cx="6573542" cy="39025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8CD516-3C37-4166-814D-50069866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UB-Katalog und Artikel+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221CF7-E2A4-40A8-BF51-2F664F9BB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5358" y="1645396"/>
            <a:ext cx="2306972" cy="3340015"/>
          </a:xfrm>
        </p:spPr>
        <p:txBody>
          <a:bodyPr/>
          <a:lstStyle/>
          <a:p>
            <a:r>
              <a:rPr lang="de-DE" sz="1400" dirty="0"/>
              <a:t>Bücher, Artikel, Buchkapitel, Rezensionen </a:t>
            </a:r>
            <a:r>
              <a:rPr lang="de-DE" sz="1400" dirty="0" err="1"/>
              <a:t>uvm</a:t>
            </a:r>
            <a:r>
              <a:rPr lang="de-DE" sz="1400" dirty="0"/>
              <a:t>. können im </a:t>
            </a:r>
            <a:r>
              <a:rPr lang="de-DE" sz="1400" i="1" dirty="0"/>
              <a:t>UB-Katalog und Artikel+</a:t>
            </a:r>
            <a:r>
              <a:rPr lang="de-DE" sz="1400" dirty="0"/>
              <a:t>  gefunden werden.</a:t>
            </a:r>
          </a:p>
          <a:p>
            <a:endParaRPr lang="de-DE" sz="1400" dirty="0"/>
          </a:p>
          <a:p>
            <a:r>
              <a:rPr lang="de-DE" sz="1400" dirty="0"/>
              <a:t>Neben dem normalen UB-Katalog werden diverse Datenbanken durchsucht, was die Treffermenge erhöht.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3B780C0-34C7-4A51-A5A6-A0159B94DCD3}"/>
              </a:ext>
            </a:extLst>
          </p:cNvPr>
          <p:cNvSpPr/>
          <p:nvPr/>
        </p:nvSpPr>
        <p:spPr>
          <a:xfrm>
            <a:off x="1320643" y="2236996"/>
            <a:ext cx="1023457" cy="3402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AE613DE-D285-4125-823A-19F630CDFEBE}"/>
              </a:ext>
            </a:extLst>
          </p:cNvPr>
          <p:cNvSpPr/>
          <p:nvPr/>
        </p:nvSpPr>
        <p:spPr>
          <a:xfrm>
            <a:off x="3425336" y="1491262"/>
            <a:ext cx="946558" cy="2276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823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4D171CD-ED8E-4987-A4C6-1788D85FB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8" y="3429000"/>
            <a:ext cx="5635043" cy="33043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967AAF-6BE6-4CAD-99DB-3956850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33" y="365129"/>
            <a:ext cx="7886700" cy="566049"/>
          </a:xfrm>
        </p:spPr>
        <p:txBody>
          <a:bodyPr/>
          <a:lstStyle/>
          <a:p>
            <a:r>
              <a:rPr lang="de-DE" dirty="0"/>
              <a:t>Weitere Treffer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BC75B2-5E79-4325-AC0E-01D6A9B9C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0217" y="2044635"/>
            <a:ext cx="2046913" cy="3781519"/>
          </a:xfrm>
        </p:spPr>
        <p:txBody>
          <a:bodyPr/>
          <a:lstStyle/>
          <a:p>
            <a:r>
              <a:rPr lang="de-DE" sz="1400" dirty="0"/>
              <a:t>Sie haben auch die Möglichkeit sich Treffer anzeigen zu lassen, die nicht von der Bibliothek lizenziert wurden.</a:t>
            </a:r>
          </a:p>
          <a:p>
            <a:endParaRPr lang="de-DE" sz="1400" dirty="0"/>
          </a:p>
          <a:p>
            <a:r>
              <a:rPr lang="de-DE" sz="1400" dirty="0"/>
              <a:t>Diese können Sie ggf. per Fernleihe bestellen.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99A403C-76BA-4EA0-81ED-72A0EA16DA33}"/>
              </a:ext>
            </a:extLst>
          </p:cNvPr>
          <p:cNvSpPr/>
          <p:nvPr/>
        </p:nvSpPr>
        <p:spPr>
          <a:xfrm>
            <a:off x="1623252" y="5206181"/>
            <a:ext cx="1454926" cy="4250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456B9C2-3656-427D-ACC1-D61D7F058D62}"/>
              </a:ext>
            </a:extLst>
          </p:cNvPr>
          <p:cNvSpPr/>
          <p:nvPr/>
        </p:nvSpPr>
        <p:spPr>
          <a:xfrm>
            <a:off x="1623252" y="4357722"/>
            <a:ext cx="1191238" cy="1964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B2F296-2609-4DDF-85AA-B65BBE2A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613"/>
            <a:ext cx="6820217" cy="231299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77F8322-9EA9-4946-969A-4ACA4D410187}"/>
              </a:ext>
            </a:extLst>
          </p:cNvPr>
          <p:cNvSpPr/>
          <p:nvPr/>
        </p:nvSpPr>
        <p:spPr>
          <a:xfrm>
            <a:off x="5030059" y="2320852"/>
            <a:ext cx="1790158" cy="189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402D92E-9BA6-423A-B8F1-17D115431814}"/>
              </a:ext>
            </a:extLst>
          </p:cNvPr>
          <p:cNvSpPr/>
          <p:nvPr/>
        </p:nvSpPr>
        <p:spPr>
          <a:xfrm>
            <a:off x="1266771" y="2174045"/>
            <a:ext cx="1057013" cy="293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654022-307E-4639-99F6-FC3D2B242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33" r="20890"/>
          <a:stretch/>
        </p:blipFill>
        <p:spPr>
          <a:xfrm>
            <a:off x="6418908" y="4167055"/>
            <a:ext cx="2553075" cy="9335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3366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41DBF-9BB2-3648-8F5F-61C0F245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02" y="3429000"/>
            <a:ext cx="7344663" cy="1325563"/>
          </a:xfrm>
        </p:spPr>
        <p:txBody>
          <a:bodyPr/>
          <a:lstStyle/>
          <a:p>
            <a:r>
              <a:rPr lang="de-DE" dirty="0"/>
              <a:t>Zeitschriften, Seminarapparate und AV-Medien</a:t>
            </a:r>
          </a:p>
        </p:txBody>
      </p:sp>
    </p:spTree>
    <p:extLst>
      <p:ext uri="{BB962C8B-B14F-4D97-AF65-F5344CB8AC3E}">
        <p14:creationId xmlns:p14="http://schemas.microsoft.com/office/powerpoint/2010/main" val="285088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0D5421-9F21-46C8-B0D6-10B2FA7F0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1" y="1192287"/>
            <a:ext cx="6485592" cy="356679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060E7026-76FC-2740-B8E8-7179CB35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Zeitschriften</a:t>
            </a:r>
            <a:br>
              <a:rPr lang="de-DE" dirty="0"/>
            </a:b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56DFE14-83CC-314E-9C20-D92EBDB06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Ergebnisse optimieren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D3551F-73CD-462E-894B-B0D891FE656A}"/>
              </a:ext>
            </a:extLst>
          </p:cNvPr>
          <p:cNvSpPr txBox="1"/>
          <p:nvPr/>
        </p:nvSpPr>
        <p:spPr>
          <a:xfrm>
            <a:off x="6644507" y="1361130"/>
            <a:ext cx="2336852" cy="3452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400" dirty="0"/>
              <a:t>Über</a:t>
            </a:r>
            <a:r>
              <a:rPr lang="de-DE" altLang="de-DE" sz="1400" i="1" dirty="0"/>
              <a:t> Ergebnisse optimieren </a:t>
            </a:r>
            <a:r>
              <a:rPr lang="de-DE" altLang="de-DE" sz="1400" dirty="0"/>
              <a:t>haben Sie die Möglichkeit Ihre Suchergebnisse auf Zeitschriften einzuschränken.</a:t>
            </a:r>
          </a:p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400" dirty="0"/>
              <a:t>Zeitschriftenhefte und Zeitschriftenbände werden mit separaten Standorten angezeigt.</a:t>
            </a:r>
          </a:p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400" dirty="0"/>
              <a:t>Durch das Anklicken der einzelnen Jahrgänge sehen Sie die jeweilige Exemplar-Signatur der Jahrgangsbände.</a:t>
            </a:r>
            <a:endParaRPr lang="de-DE" altLang="de-DE" sz="1400" dirty="0">
              <a:solidFill>
                <a:srgbClr val="80008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931735-FD82-405C-8478-7EBC4296BD59}"/>
              </a:ext>
            </a:extLst>
          </p:cNvPr>
          <p:cNvSpPr/>
          <p:nvPr/>
        </p:nvSpPr>
        <p:spPr>
          <a:xfrm>
            <a:off x="5030305" y="2921679"/>
            <a:ext cx="1124331" cy="2085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529FE5-C422-46B1-8CBD-1C7E04167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645" y="4813357"/>
            <a:ext cx="4484890" cy="1889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1F410E7-F912-4E6B-A9D0-33600A6F93F4}"/>
              </a:ext>
            </a:extLst>
          </p:cNvPr>
          <p:cNvSpPr/>
          <p:nvPr/>
        </p:nvSpPr>
        <p:spPr>
          <a:xfrm>
            <a:off x="5192387" y="1827215"/>
            <a:ext cx="1191238" cy="2876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6281D6-D153-418E-A02D-26546B0AD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601"/>
          <a:stretch/>
        </p:blipFill>
        <p:spPr>
          <a:xfrm>
            <a:off x="582700" y="4825612"/>
            <a:ext cx="2793330" cy="1712547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0439852-456E-4F33-8615-6A0C5ADA4452}"/>
              </a:ext>
            </a:extLst>
          </p:cNvPr>
          <p:cNvCxnSpPr>
            <a:cxnSpLocks/>
          </p:cNvCxnSpPr>
          <p:nvPr/>
        </p:nvCxnSpPr>
        <p:spPr>
          <a:xfrm>
            <a:off x="3158335" y="5066949"/>
            <a:ext cx="8053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6A1171F2-F65A-4702-A754-99B2F3AC7565}"/>
              </a:ext>
            </a:extLst>
          </p:cNvPr>
          <p:cNvSpPr/>
          <p:nvPr/>
        </p:nvSpPr>
        <p:spPr>
          <a:xfrm>
            <a:off x="6333770" y="5567091"/>
            <a:ext cx="1687600" cy="181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83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D29DC42-8932-274A-9222-E0F9520E67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8345" y="1464256"/>
            <a:ext cx="3321689" cy="3400873"/>
          </a:xfrm>
          <a:prstGeom prst="rect">
            <a:avLst/>
          </a:prstGeom>
        </p:spPr>
        <p:txBody>
          <a:bodyPr/>
          <a:lstStyle/>
          <a:p>
            <a:r>
              <a:rPr lang="de-DE" sz="1400" b="0" dirty="0">
                <a:latin typeface="+mn-lt"/>
                <a:ea typeface="Open Sans Light" pitchFamily="2" charset="0"/>
                <a:cs typeface="Open Sans Light" pitchFamily="2" charset="0"/>
              </a:rPr>
              <a:t>CDs, DVDs und Kassetten können im Katalog separat gesucht werden.</a:t>
            </a:r>
          </a:p>
          <a:p>
            <a:endParaRPr lang="de-DE" sz="1400" b="0" dirty="0">
              <a:latin typeface="+mn-lt"/>
              <a:ea typeface="Open Sans Light" pitchFamily="2" charset="0"/>
              <a:cs typeface="Open Sans Light" pitchFamily="2" charset="0"/>
            </a:endParaRPr>
          </a:p>
          <a:p>
            <a:r>
              <a:rPr lang="de-DE" sz="1400" b="0" dirty="0">
                <a:latin typeface="+mn-lt"/>
                <a:ea typeface="Open Sans Light" pitchFamily="2" charset="0"/>
                <a:cs typeface="Open Sans Light" pitchFamily="2" charset="0"/>
              </a:rPr>
              <a:t>Der Standort AV-Magazin ist ein nicht zugänglicher Bereich.</a:t>
            </a:r>
          </a:p>
          <a:p>
            <a:endParaRPr lang="de-DE" sz="1400" b="0" dirty="0">
              <a:latin typeface="+mn-lt"/>
              <a:ea typeface="Open Sans Light" pitchFamily="2" charset="0"/>
              <a:cs typeface="Open Sans Light" pitchFamily="2" charset="0"/>
            </a:endParaRPr>
          </a:p>
          <a:p>
            <a:r>
              <a:rPr lang="de-DE" sz="1400" b="0" dirty="0">
                <a:latin typeface="+mn-lt"/>
                <a:ea typeface="Open Sans Light" pitchFamily="2" charset="0"/>
                <a:cs typeface="Open Sans Light" pitchFamily="2" charset="0"/>
              </a:rPr>
              <a:t>Die Medien können über den Katalog bestellt und 4 Wochen entliehen werden.</a:t>
            </a:r>
          </a:p>
          <a:p>
            <a:endParaRPr lang="de-DE" sz="1400" b="0" dirty="0">
              <a:latin typeface="+mn-lt"/>
              <a:ea typeface="Open Sans Light" pitchFamily="2" charset="0"/>
              <a:cs typeface="Open Sans Light" pitchFamily="2" charset="0"/>
            </a:endParaRPr>
          </a:p>
          <a:p>
            <a:r>
              <a:rPr lang="de-DE" sz="1400" b="0" dirty="0">
                <a:latin typeface="+mn-lt"/>
                <a:ea typeface="Open Sans Light" pitchFamily="2" charset="0"/>
                <a:cs typeface="Open Sans Light" pitchFamily="2" charset="0"/>
              </a:rPr>
              <a:t>Ausnahmen gelten für DVDs im Seminarapparat.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EB95FCB-1F22-BF4B-A6E5-84C376341C7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AV-Medien (DVDs, CDs, usw.)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A56CEF-16AF-47A4-A6DF-F1B1B0B6D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4" y="1258349"/>
            <a:ext cx="5048456" cy="32666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2E6B4DA-0398-4511-9DDF-05FFF89FE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733" y="4797848"/>
            <a:ext cx="4547183" cy="124108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4641E62-C5FC-4040-A566-B423398B8272}"/>
              </a:ext>
            </a:extLst>
          </p:cNvPr>
          <p:cNvSpPr/>
          <p:nvPr/>
        </p:nvSpPr>
        <p:spPr>
          <a:xfrm>
            <a:off x="3889663" y="1333850"/>
            <a:ext cx="1213322" cy="260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2ADA8A3-968E-4817-BCC2-D205F59907CA}"/>
              </a:ext>
            </a:extLst>
          </p:cNvPr>
          <p:cNvSpPr/>
          <p:nvPr/>
        </p:nvSpPr>
        <p:spPr>
          <a:xfrm>
            <a:off x="3984771" y="5872294"/>
            <a:ext cx="1384185" cy="1666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992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243B73-7DE0-4492-870E-324ADE0F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287"/>
            <a:ext cx="6541971" cy="387089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556A179-3AB6-6B19-23FA-6018704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70" y="409733"/>
            <a:ext cx="7886700" cy="496517"/>
          </a:xfrm>
        </p:spPr>
        <p:txBody>
          <a:bodyPr/>
          <a:lstStyle/>
          <a:p>
            <a:r>
              <a:rPr lang="de-DE" dirty="0"/>
              <a:t>Seminarapparate suchen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4A74938-BEAD-4C85-A806-6F1246CFD68B}"/>
              </a:ext>
            </a:extLst>
          </p:cNvPr>
          <p:cNvSpPr/>
          <p:nvPr/>
        </p:nvSpPr>
        <p:spPr>
          <a:xfrm>
            <a:off x="3476650" y="1465802"/>
            <a:ext cx="1285740" cy="2360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C63A4B-37AC-46FE-8736-9EE9317DB5D9}"/>
              </a:ext>
            </a:extLst>
          </p:cNvPr>
          <p:cNvSpPr txBox="1"/>
          <p:nvPr/>
        </p:nvSpPr>
        <p:spPr>
          <a:xfrm>
            <a:off x="6660860" y="1841386"/>
            <a:ext cx="2189526" cy="23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SzPct val="85000"/>
            </a:pPr>
            <a:r>
              <a:rPr lang="de-DE" sz="1400" b="0" dirty="0"/>
              <a:t>Seminarapparats-bücher können direkt über den Katalog gefunden werden.</a:t>
            </a:r>
          </a:p>
          <a:p>
            <a:pPr>
              <a:spcBef>
                <a:spcPts val="450"/>
              </a:spcBef>
              <a:buSzPct val="85000"/>
            </a:pPr>
            <a:endParaRPr lang="de-DE" sz="1400" b="0" dirty="0"/>
          </a:p>
          <a:p>
            <a:pPr>
              <a:spcBef>
                <a:spcPts val="450"/>
              </a:spcBef>
              <a:buSzPct val="85000"/>
            </a:pPr>
            <a:r>
              <a:rPr lang="de-DE" sz="1400" dirty="0"/>
              <a:t>Es kann sowohl nach einzelnen Titeln, als auch nach dem Namen des Dozenten gesucht werden.</a:t>
            </a:r>
            <a:endParaRPr lang="de-DE" sz="1400" b="0" dirty="0"/>
          </a:p>
        </p:txBody>
      </p:sp>
    </p:spTree>
    <p:extLst>
      <p:ext uri="{BB962C8B-B14F-4D97-AF65-F5344CB8AC3E}">
        <p14:creationId xmlns:p14="http://schemas.microsoft.com/office/powerpoint/2010/main" val="3612221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1D98EA7-56AA-4839-B23A-B2AC557A2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65" y="3641320"/>
            <a:ext cx="5205778" cy="233536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308A12-98B9-4CF8-875C-2EBBE3B0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50" y="1047392"/>
            <a:ext cx="4245237" cy="10319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32BA12-9F3A-6194-9523-D066A852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Seminarapparate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BDCFAC5-D476-4F2A-8BED-B29280978783}"/>
              </a:ext>
            </a:extLst>
          </p:cNvPr>
          <p:cNvSpPr/>
          <p:nvPr/>
        </p:nvSpPr>
        <p:spPr>
          <a:xfrm>
            <a:off x="194326" y="5752555"/>
            <a:ext cx="3427059" cy="224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11E027D-362C-4B6D-9FDD-08DFB733AE09}"/>
              </a:ext>
            </a:extLst>
          </p:cNvPr>
          <p:cNvSpPr/>
          <p:nvPr/>
        </p:nvSpPr>
        <p:spPr>
          <a:xfrm>
            <a:off x="1039256" y="1896206"/>
            <a:ext cx="2866933" cy="275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F07813D-FCF5-4288-8F92-402F5EC9AAC7}"/>
              </a:ext>
            </a:extLst>
          </p:cNvPr>
          <p:cNvSpPr txBox="1"/>
          <p:nvPr/>
        </p:nvSpPr>
        <p:spPr>
          <a:xfrm>
            <a:off x="5118410" y="1326458"/>
            <a:ext cx="3807825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600" dirty="0"/>
              <a:t>Medien die in einem Seminarapparat stehen sind entsprechend gekennzeichnet.</a:t>
            </a:r>
          </a:p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endParaRPr lang="de-DE" altLang="de-DE" sz="1600" dirty="0"/>
          </a:p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600" dirty="0"/>
              <a:t>In der Titelinformation finden Sie die genaue Bezeichnung des Seminarapparates.</a:t>
            </a:r>
          </a:p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endParaRPr lang="de-DE" altLang="de-DE" sz="1600" dirty="0"/>
          </a:p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600" dirty="0"/>
              <a:t>Seminarbezeichnung: </a:t>
            </a:r>
          </a:p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600" dirty="0"/>
              <a:t>Fachbereich, Abkürzung des Faches und die Kurzform des Dozentennamens (z.B. 3LE </a:t>
            </a:r>
            <a:r>
              <a:rPr lang="de-DE" altLang="de-DE" sz="1600" dirty="0" err="1"/>
              <a:t>Thei</a:t>
            </a:r>
            <a:r>
              <a:rPr lang="de-DE" altLang="de-DE" sz="1600" dirty="0"/>
              <a:t> oder </a:t>
            </a:r>
            <a:r>
              <a:rPr lang="de-DE" sz="1600" dirty="0"/>
              <a:t>2ME Braun</a:t>
            </a:r>
            <a:r>
              <a:rPr lang="de-DE" altLang="de-DE" sz="1600" dirty="0"/>
              <a:t>)</a:t>
            </a:r>
          </a:p>
          <a:p>
            <a:pPr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600" dirty="0"/>
              <a:t>Dahinter finden Sie noch einmal die genaue Bezeichnung des Seminares, das Institut und der Name des Dozenten.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1E320D-D0C7-4757-B61B-658F4D7E8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50" y="2191623"/>
            <a:ext cx="4032874" cy="13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904D0-9AEF-4D62-AAED-68CC97C4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Literatursuche/Recherche</a:t>
            </a:r>
          </a:p>
        </p:txBody>
      </p:sp>
    </p:spTree>
    <p:extLst>
      <p:ext uri="{BB962C8B-B14F-4D97-AF65-F5344CB8AC3E}">
        <p14:creationId xmlns:p14="http://schemas.microsoft.com/office/powerpoint/2010/main" val="3610457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7B64A-E047-4B5A-9E34-3F7B51845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Systematik</a:t>
            </a:r>
          </a:p>
        </p:txBody>
      </p:sp>
    </p:spTree>
    <p:extLst>
      <p:ext uri="{BB962C8B-B14F-4D97-AF65-F5344CB8AC3E}">
        <p14:creationId xmlns:p14="http://schemas.microsoft.com/office/powerpoint/2010/main" val="3577828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4B3DB-1E04-4565-9E51-46E9B87D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73" y="240229"/>
            <a:ext cx="7886700" cy="496517"/>
          </a:xfrm>
        </p:spPr>
        <p:txBody>
          <a:bodyPr/>
          <a:lstStyle/>
          <a:p>
            <a:r>
              <a:rPr lang="de-DE" dirty="0">
                <a:latin typeface="+mn-lt"/>
              </a:rPr>
              <a:t>Aufstellungssystematik im Freihandbereich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756C8D-967C-47CD-ABCD-8E7C1417C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573" y="1618864"/>
            <a:ext cx="4649431" cy="39846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Den ausleihbaren Buchbestand finden Sie im Obergeschoss der Bibliothek (Freihandbereich).</a:t>
            </a:r>
            <a:endParaRPr lang="de-DE" sz="1600" b="0" strike="noStrike" spc="-1" dirty="0"/>
          </a:p>
          <a:p>
            <a:pPr>
              <a:lnSpc>
                <a:spcPct val="100000"/>
              </a:lnSpc>
            </a:pPr>
            <a:endParaRPr lang="de-DE" sz="1600" b="0" strike="noStrike" spc="-1" dirty="0"/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Für die ältere Literatur gilt die Aufstellung im Freihandbereich nach Erwerbungsjahr </a:t>
            </a:r>
            <a:r>
              <a:rPr lang="de-DE" sz="1600" spc="-1" dirty="0">
                <a:solidFill>
                  <a:srgbClr val="000000"/>
                </a:solidFill>
                <a:ea typeface="Microsoft YaHei"/>
              </a:rPr>
              <a:t>(2000/1269).</a:t>
            </a:r>
            <a:endParaRPr lang="de-DE" sz="1600" b="0" strike="noStrike" spc="-1" dirty="0"/>
          </a:p>
          <a:p>
            <a:pPr>
              <a:lnSpc>
                <a:spcPct val="100000"/>
              </a:lnSpc>
            </a:pPr>
            <a:endParaRPr lang="de-DE" sz="1600" b="0" strike="noStrike" spc="-1" dirty="0"/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Für die neuere Literatur (gekauft ab 2002) erfolgt die Aufstellung systematisch nach Fächern </a:t>
            </a:r>
          </a:p>
          <a:p>
            <a:pPr>
              <a:lnSpc>
                <a:spcPct val="100000"/>
              </a:lnSpc>
            </a:pPr>
            <a:r>
              <a:rPr lang="de-DE" sz="1600" spc="-1" dirty="0">
                <a:solidFill>
                  <a:srgbClr val="000000"/>
                </a:solidFill>
                <a:ea typeface="Microsoft YaHei"/>
              </a:rPr>
              <a:t>(EN/G 2019 2084).</a:t>
            </a:r>
          </a:p>
          <a:p>
            <a:pPr>
              <a:lnSpc>
                <a:spcPct val="100000"/>
              </a:lnSpc>
            </a:pPr>
            <a:endParaRPr lang="de-DE" sz="1600" b="0" strike="noStrike" spc="-1" dirty="0"/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Das Fach wird zusätzlich in Untergruppen unterteilt, die Sie der Systematik auf der Homepage und am Regal entnehmen können.</a:t>
            </a:r>
            <a:endParaRPr lang="de-DE" sz="1600" b="0" strike="noStrike" spc="-1" dirty="0"/>
          </a:p>
          <a:p>
            <a:endParaRPr lang="de-DE" sz="1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D953EB-539F-440F-85D7-F66A05EB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783" y="1254512"/>
            <a:ext cx="3905917" cy="43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75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AF9DB-6DDC-43DF-A0ED-B900F6660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ACF2F6-DDA4-43B8-8983-84F30E837D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01751" y="861645"/>
            <a:ext cx="3736506" cy="5448619"/>
          </a:xfrm>
          <a:prstGeom prst="rect">
            <a:avLst/>
          </a:prstGeom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2FDF5B-65C8-458A-8415-464F40001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275" y="1294491"/>
            <a:ext cx="4437106" cy="27071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D8C1C8-FFB8-4531-AB3D-3B2E8C3A8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571" y="3526137"/>
            <a:ext cx="4653129" cy="32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9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38309-1DEF-4C52-8786-CA6A276B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96C9E5-5715-4830-9FCE-ACEDA7164D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551" y="1436687"/>
            <a:ext cx="8710012" cy="4720831"/>
          </a:xfrm>
        </p:spPr>
        <p:txBody>
          <a:bodyPr/>
          <a:lstStyle/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1</a:t>
            </a:r>
            <a:r>
              <a:rPr lang="de-DE" sz="1600" b="0" strike="noStrike" spc="-1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.) </a:t>
            </a:r>
            <a:r>
              <a:rPr lang="de-DE" sz="1600" b="0" spc="-1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Finden Sie ein Buch, dass sich mit dem politischen Engagement von Erich Kästner befasst.</a:t>
            </a: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r>
              <a:rPr lang="de-DE" sz="1600" b="0" strike="noStrike" spc="-1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Wo steht das Buch in der Bibliothek?</a:t>
            </a:r>
            <a:endParaRPr lang="de-DE" sz="1600" b="0" strike="noStrike" spc="-1" dirty="0">
              <a:cs typeface="Calibri Light" panose="020F0302020204030204" pitchFamily="34" charset="0"/>
            </a:endParaRP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endParaRPr lang="de-DE" sz="1600" b="0" strike="noStrike" spc="-1" dirty="0">
              <a:cs typeface="Calibri Light" panose="020F0302020204030204" pitchFamily="34" charset="0"/>
            </a:endParaRP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2.) Sie </a:t>
            </a:r>
            <a:r>
              <a:rPr lang="de-DE" sz="1600" b="0" strike="noStrike" spc="-1">
                <a:solidFill>
                  <a:srgbClr val="000000"/>
                </a:solidFill>
                <a:ea typeface="Microsoft YaHei"/>
              </a:rPr>
              <a:t>suchen </a:t>
            </a:r>
            <a:r>
              <a:rPr lang="de-DE" sz="1600" b="0" spc="-1">
                <a:solidFill>
                  <a:srgbClr val="000000"/>
                </a:solidFill>
                <a:ea typeface="Microsoft YaHei"/>
              </a:rPr>
              <a:t>nach der</a:t>
            </a:r>
            <a:r>
              <a:rPr lang="de-DE" sz="1600" b="0" strike="noStrike" spc="-1">
                <a:solidFill>
                  <a:srgbClr val="000000"/>
                </a:solidFill>
                <a:ea typeface="Microsoft YaHei"/>
              </a:rPr>
              <a:t> Zeitschrift für germanistische Linguistik.</a:t>
            </a: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r>
              <a:rPr lang="de-DE" sz="1600" b="0" strike="noStrike" spc="-1">
                <a:solidFill>
                  <a:srgbClr val="000000"/>
                </a:solidFill>
                <a:ea typeface="Microsoft YaHei"/>
              </a:rPr>
              <a:t>Welche Möglichkeiten haben Sie diese Zeitschrift zu nutzen?</a:t>
            </a:r>
            <a:endParaRPr lang="de-DE" sz="1600" b="0" strike="noStrike" spc="-1" dirty="0"/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endParaRPr lang="de-DE" sz="1600" b="0" strike="noStrike" spc="-1" dirty="0">
              <a:cs typeface="Calibri Light" panose="020F0302020204030204" pitchFamily="34" charset="0"/>
            </a:endParaRP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r>
              <a:rPr lang="de-DE" sz="1600" b="0" strike="noStrike" spc="-1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3.) </a:t>
            </a:r>
            <a:r>
              <a:rPr lang="de-DE" sz="1600" b="0" spc="-1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Wo finden Sie „Kinder- und Jugendliteratur ein Lexikon“? </a:t>
            </a: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r>
              <a:rPr lang="de-DE" sz="1600" b="0" spc="-1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Und wie können Sie das Lexikon nutzen?</a:t>
            </a: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endParaRPr lang="de-DE" sz="1600" b="0" strike="noStrike" spc="-1" dirty="0">
              <a:cs typeface="Calibri Light" panose="020F0302020204030204" pitchFamily="34" charset="0"/>
            </a:endParaRP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4</a:t>
            </a:r>
            <a:r>
              <a:rPr lang="de-DE" sz="1600" b="0" strike="noStrike" spc="-1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.) Wie können Sie herausfinden, welche Bücher im Seminarapparat von Frau Braun-Beneke stehen? </a:t>
            </a:r>
          </a:p>
          <a:p>
            <a:pPr marL="343080" indent="-334440">
              <a:lnSpc>
                <a:spcPct val="100000"/>
              </a:lnSpc>
              <a:spcBef>
                <a:spcPts val="601"/>
              </a:spcBef>
            </a:pPr>
            <a:r>
              <a:rPr lang="de-DE" sz="1600" b="0" strike="noStrike" spc="-1">
                <a:solidFill>
                  <a:srgbClr val="000000"/>
                </a:solidFill>
                <a:ea typeface="Microsoft YaHei"/>
                <a:cs typeface="Calibri Light" panose="020F0302020204030204" pitchFamily="34" charset="0"/>
              </a:rPr>
              <a:t>Nennen Sie bitte drei Möglichkeiten, die in der Bibliothek zur Verfügung stehen?</a:t>
            </a:r>
            <a:endParaRPr lang="de-DE" sz="1600" b="0" strike="noStrike" spc="-1" dirty="0"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3682802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B571E-E76E-3346-B1D4-0A38FBDA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06" y="2207337"/>
            <a:ext cx="8194190" cy="1355846"/>
          </a:xfrm>
          <a:prstGeom prst="rect">
            <a:avLst/>
          </a:prstGeom>
        </p:spPr>
        <p:txBody>
          <a:bodyPr/>
          <a:lstStyle/>
          <a:p>
            <a:r>
              <a:rPr lang="de-DE" sz="4000" dirty="0"/>
              <a:t>Vielen Dank für Ihre Aufmerksamkeit!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C1D0A3-FCF8-904D-84EB-4E5EA40A05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986" y="3782338"/>
            <a:ext cx="8193087" cy="812800"/>
          </a:xfrm>
        </p:spPr>
        <p:txBody>
          <a:bodyPr/>
          <a:lstStyle/>
          <a:p>
            <a:r>
              <a:rPr lang="de-DE" altLang="de-DE" sz="1800" dirty="0"/>
              <a:t>Bei Fragen wenden Sie sich gerne an das Personal der Infotheke</a:t>
            </a:r>
          </a:p>
          <a:p>
            <a:endParaRPr lang="de-DE" dirty="0"/>
          </a:p>
          <a:p>
            <a:r>
              <a:rPr lang="de-DE" dirty="0"/>
              <a:t>oder Sie erreichen uns unter: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80466D0-B036-4FAA-A1D1-404FF99A769F}"/>
              </a:ext>
            </a:extLst>
          </p:cNvPr>
          <p:cNvSpPr txBox="1"/>
          <p:nvPr/>
        </p:nvSpPr>
        <p:spPr>
          <a:xfrm>
            <a:off x="680986" y="5058561"/>
            <a:ext cx="44362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Auskunft</a:t>
            </a:r>
          </a:p>
          <a:p>
            <a:r>
              <a:rPr lang="de-DE" dirty="0"/>
              <a:t>Tel.: (0261) 287-1440 / 41 </a:t>
            </a:r>
          </a:p>
          <a:p>
            <a:endParaRPr lang="de-DE" dirty="0"/>
          </a:p>
          <a:p>
            <a:r>
              <a:rPr lang="de-DE" dirty="0"/>
              <a:t>Email: bibliothek@uni-koblenz.de</a:t>
            </a:r>
          </a:p>
        </p:txBody>
      </p:sp>
    </p:spTree>
    <p:extLst>
      <p:ext uri="{BB962C8B-B14F-4D97-AF65-F5344CB8AC3E}">
        <p14:creationId xmlns:p14="http://schemas.microsoft.com/office/powerpoint/2010/main" val="119619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859E21F-7C68-4DCD-A2E0-9709E388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>
                <a:latin typeface="+mn-lt"/>
              </a:rPr>
              <a:t>Informationsquellen</a:t>
            </a:r>
          </a:p>
        </p:txBody>
      </p:sp>
      <p:sp>
        <p:nvSpPr>
          <p:cNvPr id="5" name="CustomShape 6">
            <a:extLst>
              <a:ext uri="{FF2B5EF4-FFF2-40B4-BE49-F238E27FC236}">
                <a16:creationId xmlns:a16="http://schemas.microsoft.com/office/drawing/2014/main" id="{D9D26DE1-7A60-455F-8631-561C013971CF}"/>
              </a:ext>
            </a:extLst>
          </p:cNvPr>
          <p:cNvSpPr/>
          <p:nvPr/>
        </p:nvSpPr>
        <p:spPr>
          <a:xfrm>
            <a:off x="5014080" y="3151266"/>
            <a:ext cx="2783880" cy="12362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4DE706CC-A129-4C24-A27C-9A401C3D8903}"/>
              </a:ext>
            </a:extLst>
          </p:cNvPr>
          <p:cNvSpPr/>
          <p:nvPr/>
        </p:nvSpPr>
        <p:spPr>
          <a:xfrm>
            <a:off x="744818" y="2452882"/>
            <a:ext cx="3652200" cy="2398320"/>
          </a:xfrm>
          <a:prstGeom prst="rightArrowCallout">
            <a:avLst>
              <a:gd name="adj1" fmla="val 25000"/>
              <a:gd name="adj2" fmla="val 22331"/>
              <a:gd name="adj3" fmla="val 19498"/>
              <a:gd name="adj4" fmla="val 51745"/>
            </a:avLst>
          </a:pr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>
            <a:extLst>
              <a:ext uri="{FF2B5EF4-FFF2-40B4-BE49-F238E27FC236}">
                <a16:creationId xmlns:a16="http://schemas.microsoft.com/office/drawing/2014/main" id="{1CCB989D-2FC2-4963-9039-BE291E25389E}"/>
              </a:ext>
            </a:extLst>
          </p:cNvPr>
          <p:cNvSpPr/>
          <p:nvPr/>
        </p:nvSpPr>
        <p:spPr>
          <a:xfrm>
            <a:off x="744818" y="2570226"/>
            <a:ext cx="2013840" cy="23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  <a:spcBef>
                <a:spcPts val="45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Monografie</a:t>
            </a:r>
            <a:endParaRPr lang="de-DE" sz="1600" b="0" strike="noStrike" spc="-1" dirty="0"/>
          </a:p>
          <a:p>
            <a:pPr>
              <a:lnSpc>
                <a:spcPct val="100000"/>
              </a:lnSpc>
              <a:spcBef>
                <a:spcPts val="45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Sammelwerk</a:t>
            </a:r>
            <a:endParaRPr lang="de-DE" sz="1600" b="0" strike="noStrike" spc="-1" dirty="0"/>
          </a:p>
          <a:p>
            <a:pPr>
              <a:lnSpc>
                <a:spcPct val="100000"/>
              </a:lnSpc>
              <a:spcBef>
                <a:spcPts val="45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Dissertation</a:t>
            </a:r>
            <a:endParaRPr lang="de-DE" sz="1600" b="0" strike="noStrike" spc="-1" dirty="0"/>
          </a:p>
          <a:p>
            <a:pPr>
              <a:lnSpc>
                <a:spcPct val="100000"/>
              </a:lnSpc>
              <a:spcBef>
                <a:spcPts val="45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Lehrbuch</a:t>
            </a:r>
            <a:endParaRPr lang="de-DE" sz="1600" b="0" strike="noStrike" spc="-1" dirty="0"/>
          </a:p>
          <a:p>
            <a:pPr>
              <a:lnSpc>
                <a:spcPct val="100000"/>
              </a:lnSpc>
              <a:spcBef>
                <a:spcPts val="45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Nachschlagewerk</a:t>
            </a:r>
            <a:endParaRPr lang="de-DE" sz="1600" b="0" strike="noStrike" spc="-1" dirty="0"/>
          </a:p>
          <a:p>
            <a:pPr>
              <a:lnSpc>
                <a:spcPct val="100000"/>
              </a:lnSpc>
              <a:spcBef>
                <a:spcPts val="451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ea typeface="Microsoft YaHei"/>
              </a:rPr>
              <a:t>Zeitschrift</a:t>
            </a:r>
            <a:endParaRPr lang="de-DE" sz="1600" b="0" strike="noStrike" spc="-1" dirty="0"/>
          </a:p>
          <a:p>
            <a:pPr>
              <a:lnSpc>
                <a:spcPct val="100000"/>
              </a:lnSpc>
              <a:spcBef>
                <a:spcPts val="451"/>
              </a:spcBef>
            </a:pPr>
            <a:endParaRPr lang="de-DE" b="0" strike="noStrike" spc="-1" dirty="0"/>
          </a:p>
        </p:txBody>
      </p:sp>
      <p:sp>
        <p:nvSpPr>
          <p:cNvPr id="8" name="CustomShape 9">
            <a:extLst>
              <a:ext uri="{FF2B5EF4-FFF2-40B4-BE49-F238E27FC236}">
                <a16:creationId xmlns:a16="http://schemas.microsoft.com/office/drawing/2014/main" id="{AFB02837-D7A5-4D30-A886-EA01E8840451}"/>
              </a:ext>
            </a:extLst>
          </p:cNvPr>
          <p:cNvSpPr/>
          <p:nvPr/>
        </p:nvSpPr>
        <p:spPr>
          <a:xfrm>
            <a:off x="5014080" y="1861581"/>
            <a:ext cx="3001320" cy="402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de-DE" sz="2000" b="0" strike="noStrike" spc="-1" dirty="0">
                <a:solidFill>
                  <a:srgbClr val="353535"/>
                </a:solidFill>
                <a:ea typeface="Microsoft YaHei"/>
              </a:rPr>
              <a:t>Publikationsnachweis</a:t>
            </a:r>
            <a:endParaRPr lang="de-DE" b="0" strike="noStrike" spc="-1" dirty="0"/>
          </a:p>
        </p:txBody>
      </p:sp>
      <p:sp>
        <p:nvSpPr>
          <p:cNvPr id="9" name="CustomShape 11">
            <a:extLst>
              <a:ext uri="{FF2B5EF4-FFF2-40B4-BE49-F238E27FC236}">
                <a16:creationId xmlns:a16="http://schemas.microsoft.com/office/drawing/2014/main" id="{6221DCB1-F6F9-48F2-A94A-549FF7807508}"/>
              </a:ext>
            </a:extLst>
          </p:cNvPr>
          <p:cNvSpPr/>
          <p:nvPr/>
        </p:nvSpPr>
        <p:spPr>
          <a:xfrm>
            <a:off x="744818" y="1935405"/>
            <a:ext cx="1980007" cy="402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353535"/>
                </a:solidFill>
                <a:ea typeface="Microsoft YaHei"/>
              </a:rPr>
              <a:t>Publikationsart</a:t>
            </a:r>
            <a:endParaRPr lang="de-DE" sz="2000" b="0" strike="noStrike" spc="-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5D3E147-C8DD-4D89-A1A6-99E14BD376CC}"/>
              </a:ext>
            </a:extLst>
          </p:cNvPr>
          <p:cNvSpPr txBox="1"/>
          <p:nvPr/>
        </p:nvSpPr>
        <p:spPr>
          <a:xfrm>
            <a:off x="5295488" y="3467376"/>
            <a:ext cx="21832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u="sng" strike="noStrike" spc="-1" dirty="0">
                <a:solidFill>
                  <a:schemeClr val="accent1"/>
                </a:solidFill>
                <a:uFillTx/>
                <a:ea typeface="Microsoft YaHei"/>
                <a:hlinkClick r:id="rId2"/>
              </a:rPr>
              <a:t>Bibliothekskatalog</a:t>
            </a:r>
            <a:endParaRPr lang="de-DE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1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8687D4C-CF95-4B6D-92AB-1C907410C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997" y="2223458"/>
            <a:ext cx="2371332" cy="33477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385E93-D1B2-4407-AC78-4F046C1D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katalogPLUS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5B3DA0-CADC-4F74-97CD-D06AA92EF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833" y="2676087"/>
            <a:ext cx="5528295" cy="313841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400" dirty="0"/>
              <a:t>Im Bibliothekskatalog finden Sie den Bestand der  Universitätsbibliothek Koblenz.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Tx/>
              <a:buSzPct val="85000"/>
              <a:buFontTx/>
              <a:buNone/>
            </a:pPr>
            <a:endParaRPr lang="de-DE" altLang="de-DE" sz="1400" dirty="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400" dirty="0"/>
              <a:t>Es kann nach verschiedenen Angaben der Medien gesucht werden (Titel, Autor, ISBN,…).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Tx/>
              <a:buSzPct val="85000"/>
              <a:buFontTx/>
              <a:buNone/>
            </a:pPr>
            <a:endParaRPr lang="de-DE" altLang="de-DE" sz="1400" dirty="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400" dirty="0"/>
              <a:t>Die jeweils einzelnen Inhalte von</a:t>
            </a:r>
            <a:r>
              <a:rPr lang="de-DE" sz="1400" dirty="0"/>
              <a:t> unselbständiger Literatur, wie Zeitschriftenaufsätze und Beiträge aus Sammelwerken können ebenfalls gesucht werden.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Tx/>
              <a:buSzPct val="85000"/>
              <a:buFontTx/>
              <a:buNone/>
            </a:pPr>
            <a:endParaRPr lang="de-DE" altLang="de-DE" sz="1400" dirty="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Tx/>
              <a:buSzPct val="85000"/>
              <a:buFontTx/>
              <a:buNone/>
            </a:pPr>
            <a:r>
              <a:rPr lang="de-DE" altLang="de-DE" sz="1400" dirty="0"/>
              <a:t>Den Bibliothekskatalog finden Sie immer auf der linken Seite unserer Homepage 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AC4D26-E435-4B4D-A566-50A28EDF7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7" y="1459321"/>
            <a:ext cx="6803472" cy="94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4247848-635C-CB40-90D7-A2DA7190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Katalog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A6D95B2-6302-3D4F-8F08-8B2643B48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5890" y="1624525"/>
            <a:ext cx="4194583" cy="4303148"/>
          </a:xfrm>
          <a:prstGeom prst="rect">
            <a:avLst/>
          </a:prstGeom>
        </p:spPr>
        <p:txBody>
          <a:bodyPr/>
          <a:lstStyle/>
          <a:p>
            <a:r>
              <a:rPr lang="de-DE" altLang="de-DE" sz="1400" dirty="0">
                <a:solidFill>
                  <a:schemeClr val="tx2"/>
                </a:solidFill>
              </a:rPr>
              <a:t>UB Katalog </a:t>
            </a:r>
            <a:r>
              <a:rPr lang="de-DE" altLang="de-DE" sz="1400" dirty="0"/>
              <a:t>- k</a:t>
            </a:r>
            <a:r>
              <a:rPr lang="de-DE" sz="1400" dirty="0"/>
              <a:t>ompletter Bestand der UB, inklusive Publikationsserver (OPUS), Zeitschriften (ohne Einzelartikel) und E-Medien</a:t>
            </a:r>
          </a:p>
          <a:p>
            <a:endParaRPr lang="de-DE" altLang="de-DE" sz="1400" dirty="0"/>
          </a:p>
          <a:p>
            <a:r>
              <a:rPr lang="de-DE" altLang="de-DE" sz="1400" dirty="0">
                <a:solidFill>
                  <a:schemeClr val="tx2"/>
                </a:solidFill>
              </a:rPr>
              <a:t>UB-Katalog und Artikel+ </a:t>
            </a:r>
            <a:r>
              <a:rPr lang="de-DE" altLang="de-DE" sz="1400" dirty="0"/>
              <a:t>- </a:t>
            </a:r>
            <a:r>
              <a:rPr lang="de-DE" sz="1400" dirty="0"/>
              <a:t>gesamter Bestand der UB Koblenz </a:t>
            </a:r>
            <a:r>
              <a:rPr lang="de-DE" sz="1400" b="1" dirty="0"/>
              <a:t>und</a:t>
            </a:r>
            <a:r>
              <a:rPr lang="de-DE" sz="1400" dirty="0"/>
              <a:t> alle lizenzierten Medien, auch unselbständige Literatur, wie Zeitschriftenaufsätze und Beiträge aus Sammelwerken.</a:t>
            </a:r>
          </a:p>
          <a:p>
            <a:r>
              <a:rPr lang="de-DE" altLang="de-DE" sz="1400" dirty="0"/>
              <a:t>(Eine Erweiterung auf nicht lizenzierte Medien ist ebenfalls möglich)</a:t>
            </a:r>
          </a:p>
          <a:p>
            <a:endParaRPr lang="de-DE" altLang="de-DE" sz="1400" dirty="0"/>
          </a:p>
          <a:p>
            <a:r>
              <a:rPr lang="de-DE" altLang="de-DE" sz="1400" dirty="0">
                <a:solidFill>
                  <a:schemeClr val="tx2"/>
                </a:solidFill>
              </a:rPr>
              <a:t>Seminarapparate</a:t>
            </a:r>
            <a:r>
              <a:rPr lang="de-DE" altLang="de-DE" sz="1400" dirty="0"/>
              <a:t> - </a:t>
            </a:r>
            <a:r>
              <a:rPr lang="de-DE" sz="1400" dirty="0"/>
              <a:t>Literatur, die Ihre DozentInnen für den jeweiligen Seminarapparat zusammengestellt haben</a:t>
            </a:r>
          </a:p>
          <a:p>
            <a:endParaRPr lang="de-DE" altLang="de-DE" sz="1400" dirty="0"/>
          </a:p>
          <a:p>
            <a:r>
              <a:rPr lang="de-DE" altLang="de-DE" sz="1400" dirty="0">
                <a:solidFill>
                  <a:schemeClr val="tx2"/>
                </a:solidFill>
              </a:rPr>
              <a:t>DVD/CD/Kassetten </a:t>
            </a:r>
            <a:r>
              <a:rPr lang="de-DE" altLang="de-DE" sz="1400" dirty="0"/>
              <a:t>- hier </a:t>
            </a:r>
            <a:r>
              <a:rPr lang="de-DE" sz="1400" dirty="0"/>
              <a:t>finden Sie DVDs, CDs und Kassetten, die in unserem AV-Magazin aufbewahrt werden</a:t>
            </a:r>
            <a:endParaRPr lang="de-DE" altLang="de-DE" sz="1400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3FCBE0-915D-4364-A811-0AF989D4C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8" y="1716804"/>
            <a:ext cx="4526322" cy="138613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80D6029-2688-402A-B3ED-87A8118F75A2}"/>
              </a:ext>
            </a:extLst>
          </p:cNvPr>
          <p:cNvSpPr txBox="1"/>
          <p:nvPr/>
        </p:nvSpPr>
        <p:spPr>
          <a:xfrm>
            <a:off x="293527" y="3859989"/>
            <a:ext cx="3867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600" dirty="0"/>
              <a:t>Im Katalog haben Sie die Möglichkeit den Gesamtbestand oder einzelne Teilbereiche zu durchsuchen.</a:t>
            </a:r>
          </a:p>
        </p:txBody>
      </p:sp>
    </p:spTree>
    <p:extLst>
      <p:ext uri="{BB962C8B-B14F-4D97-AF65-F5344CB8AC3E}">
        <p14:creationId xmlns:p14="http://schemas.microsoft.com/office/powerpoint/2010/main" val="78574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4247848-635C-CB40-90D7-A2DA7190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Suchmöglichkeiten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A6D95B2-6302-3D4F-8F08-8B2643B48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886" y="1210459"/>
            <a:ext cx="7886700" cy="608012"/>
          </a:xfrm>
          <a:prstGeom prst="rect">
            <a:avLst/>
          </a:prstGeom>
        </p:spPr>
        <p:txBody>
          <a:bodyPr/>
          <a:lstStyle/>
          <a:p>
            <a:r>
              <a:rPr lang="de-DE" altLang="de-DE" sz="1600" dirty="0"/>
              <a:t>Für die Suche stehen verschiedene Felder zur Verfügung</a:t>
            </a:r>
          </a:p>
          <a:p>
            <a:br>
              <a:rPr lang="de-DE" dirty="0"/>
            </a:br>
            <a:endParaRPr lang="de-DE" dirty="0"/>
          </a:p>
          <a:p>
            <a:br>
              <a:rPr lang="de-DE" dirty="0"/>
            </a:br>
            <a:endParaRPr lang="de-DE" dirty="0"/>
          </a:p>
          <a:p>
            <a:br>
              <a:rPr lang="de-DE" dirty="0"/>
            </a:br>
            <a:endParaRPr lang="de-DE" sz="1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0A059-BC40-4B5D-8479-E429EAB22F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236" y="1914675"/>
            <a:ext cx="3612682" cy="3962018"/>
          </a:xfrm>
          <a:prstGeom prst="rect">
            <a:avLst/>
          </a:prstGeom>
        </p:spPr>
        <p:txBody>
          <a:bodyPr/>
          <a:lstStyle/>
          <a:p>
            <a:pPr marL="114300" indent="0">
              <a:buNone/>
            </a:pPr>
            <a:r>
              <a:rPr lang="de-DE" sz="1400" dirty="0"/>
              <a:t>Die Einfache Suche durchsucht eine Vielzahl von Feldern (Autor Titel, Schlagwort,…) gleichzeitig und ist der erste Sucheinstieg.</a:t>
            </a:r>
          </a:p>
          <a:p>
            <a:pPr marL="114300" indent="0">
              <a:buNone/>
            </a:pPr>
            <a:endParaRPr lang="de-DE" sz="1400" dirty="0"/>
          </a:p>
          <a:p>
            <a:pPr marL="114300" indent="0">
              <a:buNone/>
            </a:pPr>
            <a:r>
              <a:rPr lang="de-DE" sz="1400" dirty="0"/>
              <a:t>In der erweiterten Suche können Sie in mehreren Feldern gleichzeitig durchsuchen bzw. die Suche auf ein bestimmtes Feld (z. B. Titel) beschränken.</a:t>
            </a:r>
          </a:p>
          <a:p>
            <a:pPr marL="114300" indent="0">
              <a:buNone/>
            </a:pPr>
            <a:r>
              <a:rPr lang="de-DE" sz="1400" dirty="0"/>
              <a:t>Weitere Einschränkungen nach Sprache, Erscheinungszeitraum oder Materialart sind ebenfalls möglich.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B626CA-A081-4FCB-B378-957DE9976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102" y="1762976"/>
            <a:ext cx="4714089" cy="4160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79D7116-0A20-46F1-AA85-1A40D5F42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709" y="3332563"/>
            <a:ext cx="4329008" cy="2314978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9B9FCB9-FBD3-4445-A8C3-3B72166550CE}"/>
              </a:ext>
            </a:extLst>
          </p:cNvPr>
          <p:cNvCxnSpPr>
            <a:cxnSpLocks/>
          </p:cNvCxnSpPr>
          <p:nvPr/>
        </p:nvCxnSpPr>
        <p:spPr>
          <a:xfrm flipH="1">
            <a:off x="6191075" y="2055303"/>
            <a:ext cx="2165458" cy="1904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02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BEEFB-9143-4089-AB49-46385A20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Suchbeispiel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4DAF2D-E5F1-4489-8C9D-E17ADD87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0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44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FF9657-7332-4DA1-B676-22A017AE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Ergebnisliste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88B81E-EDF1-4BE1-BDE6-097972A471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4275" y="1701429"/>
            <a:ext cx="2531327" cy="39710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/>
              <a:t>Wenn mehrere Versionen/Ausgaben des selben Titels vorhanden sind, werden diese mit Klick auf das Ergebnis angezeigt.</a:t>
            </a:r>
          </a:p>
          <a:p>
            <a:pPr>
              <a:lnSpc>
                <a:spcPct val="100000"/>
              </a:lnSpc>
            </a:pPr>
            <a:endParaRPr lang="de-DE" sz="1400" dirty="0"/>
          </a:p>
          <a:p>
            <a:pPr>
              <a:lnSpc>
                <a:spcPct val="100000"/>
              </a:lnSpc>
            </a:pPr>
            <a:r>
              <a:rPr lang="de-DE" sz="1400" dirty="0"/>
              <a:t>E-Ressourcen werden mit </a:t>
            </a:r>
            <a:r>
              <a:rPr lang="de-DE" sz="1400" i="1" dirty="0"/>
              <a:t>Online verfügbar</a:t>
            </a:r>
            <a:r>
              <a:rPr lang="de-DE" sz="1400" dirty="0"/>
              <a:t> gekennzeichnet.</a:t>
            </a:r>
          </a:p>
          <a:p>
            <a:pPr>
              <a:lnSpc>
                <a:spcPct val="100000"/>
              </a:lnSpc>
            </a:pPr>
            <a:endParaRPr lang="de-DE" sz="1400" dirty="0"/>
          </a:p>
          <a:p>
            <a:pPr>
              <a:lnSpc>
                <a:spcPct val="100000"/>
              </a:lnSpc>
            </a:pPr>
            <a:r>
              <a:rPr lang="de-DE" sz="1400" dirty="0"/>
              <a:t>Die Verfügbarkeit vor Ort wird bereits in der Ergebnisliste angezeigt (grün= verfügbar; grau=entliehen).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37ECE3-8693-48FB-A598-3F1D67E4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8" y="1443463"/>
            <a:ext cx="6138293" cy="397107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8F1E475-152D-4441-822B-6DB04722F99A}"/>
              </a:ext>
            </a:extLst>
          </p:cNvPr>
          <p:cNvSpPr/>
          <p:nvPr/>
        </p:nvSpPr>
        <p:spPr>
          <a:xfrm>
            <a:off x="775010" y="1934831"/>
            <a:ext cx="2380785" cy="3623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2B9DE37-E4BC-4459-B875-F91C75ADF412}"/>
              </a:ext>
            </a:extLst>
          </p:cNvPr>
          <p:cNvSpPr/>
          <p:nvPr/>
        </p:nvSpPr>
        <p:spPr>
          <a:xfrm>
            <a:off x="815415" y="2878967"/>
            <a:ext cx="1236410" cy="3623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DBB5B1-12BA-44E2-B2A2-A77030DB1391}"/>
              </a:ext>
            </a:extLst>
          </p:cNvPr>
          <p:cNvSpPr/>
          <p:nvPr/>
        </p:nvSpPr>
        <p:spPr>
          <a:xfrm>
            <a:off x="854444" y="3823104"/>
            <a:ext cx="2808249" cy="2399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30A78B1-FBC9-48C6-9617-41635D9C6B80}"/>
              </a:ext>
            </a:extLst>
          </p:cNvPr>
          <p:cNvSpPr/>
          <p:nvPr/>
        </p:nvSpPr>
        <p:spPr>
          <a:xfrm>
            <a:off x="775009" y="5037348"/>
            <a:ext cx="1421781" cy="377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6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F3F736-4096-4F15-805A-D78002C5EF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Facetten zur Einschränkung von Ergebnissen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D5130A0-5C46-453D-A9ED-29FDE0B4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Suchergebnisse optimieren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33AD0A7-9F88-4372-8C8C-C6BF5A7D2B62}"/>
              </a:ext>
            </a:extLst>
          </p:cNvPr>
          <p:cNvSpPr txBox="1"/>
          <p:nvPr/>
        </p:nvSpPr>
        <p:spPr>
          <a:xfrm>
            <a:off x="6434254" y="1757245"/>
            <a:ext cx="243096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strike="noStrike" spc="-1" dirty="0">
                <a:solidFill>
                  <a:srgbClr val="000000"/>
                </a:solidFill>
                <a:ea typeface="Microsoft YaHei"/>
              </a:rPr>
              <a:t>Auf der rechten Seite der Ergebnisliste haben Sie die Möglichkeit Ihre Ergebnisse nach verschiedenen Kriterien einzuschränken.</a:t>
            </a:r>
          </a:p>
          <a:p>
            <a:endParaRPr lang="de-DE" sz="1400" spc="-1" dirty="0">
              <a:solidFill>
                <a:srgbClr val="000000"/>
              </a:solidFill>
              <a:ea typeface="Microsoft YaHei"/>
            </a:endParaRPr>
          </a:p>
          <a:p>
            <a:r>
              <a:rPr lang="de-DE" sz="1400" spc="-1" dirty="0">
                <a:solidFill>
                  <a:srgbClr val="000000"/>
                </a:solidFill>
                <a:ea typeface="Microsoft YaHei"/>
              </a:rPr>
              <a:t>Es kann bspw. nach Publikationstyp (Buch, Zeitschrift, Dissertation, usw.), Verfügbarkeit, Sprache oder Schlagwort gefiltert werden.</a:t>
            </a:r>
            <a:endParaRPr lang="de-DE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BAF6A9-30DD-4FAE-8C3A-4FB732B92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1" y="1603545"/>
            <a:ext cx="6222964" cy="441526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6419231-5748-4012-852E-3F0D2C2BD3C7}"/>
              </a:ext>
            </a:extLst>
          </p:cNvPr>
          <p:cNvSpPr/>
          <p:nvPr/>
        </p:nvSpPr>
        <p:spPr>
          <a:xfrm>
            <a:off x="5073805" y="3445727"/>
            <a:ext cx="936702" cy="2061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44A18F8-13EF-4E5B-AA24-7518F8852536}"/>
              </a:ext>
            </a:extLst>
          </p:cNvPr>
          <p:cNvSpPr/>
          <p:nvPr/>
        </p:nvSpPr>
        <p:spPr>
          <a:xfrm>
            <a:off x="5073805" y="4581603"/>
            <a:ext cx="1219785" cy="2061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262B5E9-3217-4359-A6DE-D9491B15EFA2}"/>
              </a:ext>
            </a:extLst>
          </p:cNvPr>
          <p:cNvSpPr/>
          <p:nvPr/>
        </p:nvSpPr>
        <p:spPr>
          <a:xfrm>
            <a:off x="5029200" y="2633382"/>
            <a:ext cx="936702" cy="312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714704"/>
      </p:ext>
    </p:extLst>
  </p:cSld>
  <p:clrMapOvr>
    <a:masterClrMapping/>
  </p:clrMapOvr>
</p:sld>
</file>

<file path=ppt/theme/theme1.xml><?xml version="1.0" encoding="utf-8"?>
<a:theme xmlns:a="http://schemas.openxmlformats.org/drawingml/2006/main" name="Inhaltsseiten">
  <a:themeElements>
    <a:clrScheme name="Benutzerdefiniert 2">
      <a:dk1>
        <a:srgbClr val="000000"/>
      </a:dk1>
      <a:lt1>
        <a:srgbClr val="FFFFFF"/>
      </a:lt1>
      <a:dk2>
        <a:srgbClr val="C61A27"/>
      </a:dk2>
      <a:lt2>
        <a:srgbClr val="FFFFFF"/>
      </a:lt2>
      <a:accent1>
        <a:srgbClr val="C61A27"/>
      </a:accent1>
      <a:accent2>
        <a:srgbClr val="004861"/>
      </a:accent2>
      <a:accent3>
        <a:srgbClr val="DD7522"/>
      </a:accent3>
      <a:accent4>
        <a:srgbClr val="793379"/>
      </a:accent4>
      <a:accent5>
        <a:srgbClr val="00978A"/>
      </a:accent5>
      <a:accent6>
        <a:srgbClr val="009BD6"/>
      </a:accent6>
      <a:hlink>
        <a:srgbClr val="C61A27"/>
      </a:hlink>
      <a:folHlink>
        <a:srgbClr val="83A0AF"/>
      </a:folHlink>
    </a:clrScheme>
    <a:fontScheme name="UniKo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Koblenz_PowerPoint_4-3_la09a.potx" id="{CED41031-607A-E840-B69E-106EBAD12934}" vid="{BA3CC742-81C0-8544-A22A-23DBF641906C}"/>
    </a:ext>
  </a:extLst>
</a:theme>
</file>

<file path=ppt/theme/theme2.xml><?xml version="1.0" encoding="utf-8"?>
<a:theme xmlns:a="http://schemas.openxmlformats.org/drawingml/2006/main" name="Titelseiten">
  <a:themeElements>
    <a:clrScheme name="Benutzerdefiniert 2">
      <a:dk1>
        <a:srgbClr val="000000"/>
      </a:dk1>
      <a:lt1>
        <a:srgbClr val="FFFFFF"/>
      </a:lt1>
      <a:dk2>
        <a:srgbClr val="C61A27"/>
      </a:dk2>
      <a:lt2>
        <a:srgbClr val="FFFFFF"/>
      </a:lt2>
      <a:accent1>
        <a:srgbClr val="C61A27"/>
      </a:accent1>
      <a:accent2>
        <a:srgbClr val="004861"/>
      </a:accent2>
      <a:accent3>
        <a:srgbClr val="DD7522"/>
      </a:accent3>
      <a:accent4>
        <a:srgbClr val="793379"/>
      </a:accent4>
      <a:accent5>
        <a:srgbClr val="00978A"/>
      </a:accent5>
      <a:accent6>
        <a:srgbClr val="009BD6"/>
      </a:accent6>
      <a:hlink>
        <a:srgbClr val="C61A27"/>
      </a:hlink>
      <a:folHlink>
        <a:srgbClr val="83A0AF"/>
      </a:folHlink>
    </a:clrScheme>
    <a:fontScheme name="UniKo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Koblenz_PowerPoint_4-3_la09a.potx" id="{CED41031-607A-E840-B69E-106EBAD12934}" vid="{B7CF73DE-C191-BB4B-B915-95BD99F31775}"/>
    </a:ext>
  </a:extLst>
</a:theme>
</file>

<file path=ppt/theme/theme3.xml><?xml version="1.0" encoding="utf-8"?>
<a:theme xmlns:a="http://schemas.openxmlformats.org/drawingml/2006/main" name="Hervorhebungen">
  <a:themeElements>
    <a:clrScheme name="Master Rot">
      <a:dk1>
        <a:srgbClr val="FFFFFF"/>
      </a:dk1>
      <a:lt1>
        <a:srgbClr val="FFFFFF"/>
      </a:lt1>
      <a:dk2>
        <a:srgbClr val="C61A27"/>
      </a:dk2>
      <a:lt2>
        <a:srgbClr val="C61A27"/>
      </a:lt2>
      <a:accent1>
        <a:srgbClr val="C51925"/>
      </a:accent1>
      <a:accent2>
        <a:srgbClr val="004861"/>
      </a:accent2>
      <a:accent3>
        <a:srgbClr val="DD7522"/>
      </a:accent3>
      <a:accent4>
        <a:srgbClr val="793379"/>
      </a:accent4>
      <a:accent5>
        <a:srgbClr val="00978A"/>
      </a:accent5>
      <a:accent6>
        <a:srgbClr val="009BD6"/>
      </a:accent6>
      <a:hlink>
        <a:srgbClr val="FFFFFF"/>
      </a:hlink>
      <a:folHlink>
        <a:srgbClr val="83A0AF"/>
      </a:folHlink>
    </a:clrScheme>
    <a:fontScheme name="UniKo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Koblenz_PowerPoint_4-3_la09a.potx" id="{CED41031-607A-E840-B69E-106EBAD12934}" vid="{8C7D1BB0-D8DE-5A4B-B115-475877BDDF37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 Koblenz PowerPoint Masterfolien</Template>
  <TotalTime>0</TotalTime>
  <Words>923</Words>
  <Application>Microsoft Office PowerPoint</Application>
  <PresentationFormat>Bildschirmpräsentation (4:3)</PresentationFormat>
  <Paragraphs>129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24</vt:i4>
      </vt:variant>
    </vt:vector>
  </HeadingPairs>
  <TitlesOfParts>
    <vt:vector size="36" baseType="lpstr">
      <vt:lpstr>Open Sans SemiBold</vt:lpstr>
      <vt:lpstr>Open Sans Light</vt:lpstr>
      <vt:lpstr>Wingdings</vt:lpstr>
      <vt:lpstr>Calibri Light</vt:lpstr>
      <vt:lpstr>Microsoft YaHei</vt:lpstr>
      <vt:lpstr>Open Sans</vt:lpstr>
      <vt:lpstr>Open Sans ExtraBold</vt:lpstr>
      <vt:lpstr>Calibri</vt:lpstr>
      <vt:lpstr>Arial</vt:lpstr>
      <vt:lpstr>Inhaltsseiten</vt:lpstr>
      <vt:lpstr>Titelseiten</vt:lpstr>
      <vt:lpstr>Hervorhebungen</vt:lpstr>
      <vt:lpstr>Schulung für  Germanisten</vt:lpstr>
      <vt:lpstr>Literatursuche/Recherche</vt:lpstr>
      <vt:lpstr>Informationsquellen</vt:lpstr>
      <vt:lpstr>katalogPLUS</vt:lpstr>
      <vt:lpstr>Der Katalog</vt:lpstr>
      <vt:lpstr>Suchmöglichkeiten</vt:lpstr>
      <vt:lpstr>Suchbeispiel</vt:lpstr>
      <vt:lpstr>Ergebnisliste</vt:lpstr>
      <vt:lpstr>Suchergebnisse optimieren </vt:lpstr>
      <vt:lpstr>Einzelergebnisse</vt:lpstr>
      <vt:lpstr>Titeldaten</vt:lpstr>
      <vt:lpstr>Entliehene Medien</vt:lpstr>
      <vt:lpstr>UB-Katalog und Artikel+</vt:lpstr>
      <vt:lpstr>Weitere Treffer</vt:lpstr>
      <vt:lpstr>Zeitschriften, Seminarapparate und AV-Medien</vt:lpstr>
      <vt:lpstr>Zeitschriften </vt:lpstr>
      <vt:lpstr>AV-Medien (DVDs, CDs, usw.) </vt:lpstr>
      <vt:lpstr>Seminarapparate suchen</vt:lpstr>
      <vt:lpstr>Seminarapparate</vt:lpstr>
      <vt:lpstr>Systematik</vt:lpstr>
      <vt:lpstr>Aufstellungssystematik im Freihandbereich</vt:lpstr>
      <vt:lpstr>Beispiel</vt:lpstr>
      <vt:lpstr>Übungen</vt:lpstr>
      <vt:lpstr>Vielen Dank für Ihre Aufmerksamkeit!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über eine Zeile</dc:title>
  <dc:subject/>
  <dc:creator>Astrid Krämer</dc:creator>
  <cp:keywords/>
  <dc:description/>
  <cp:lastModifiedBy>Astrid Krämer</cp:lastModifiedBy>
  <cp:revision>72</cp:revision>
  <dcterms:created xsi:type="dcterms:W3CDTF">2022-05-19T13:54:54Z</dcterms:created>
  <dcterms:modified xsi:type="dcterms:W3CDTF">2025-01-07T15:10:30Z</dcterms:modified>
  <cp:category/>
</cp:coreProperties>
</file>