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6" r:id="rId1"/>
    <p:sldMasterId id="2147483826" r:id="rId2"/>
    <p:sldMasterId id="2147483830" r:id="rId3"/>
  </p:sldMasterIdLst>
  <p:notesMasterIdLst>
    <p:notesMasterId r:id="rId51"/>
  </p:notesMasterIdLst>
  <p:sldIdLst>
    <p:sldId id="270" r:id="rId4"/>
    <p:sldId id="272" r:id="rId5"/>
    <p:sldId id="483" r:id="rId6"/>
    <p:sldId id="291" r:id="rId7"/>
    <p:sldId id="484" r:id="rId8"/>
    <p:sldId id="485" r:id="rId9"/>
    <p:sldId id="486" r:id="rId10"/>
    <p:sldId id="487" r:id="rId11"/>
    <p:sldId id="488" r:id="rId12"/>
    <p:sldId id="489" r:id="rId13"/>
    <p:sldId id="307" r:id="rId14"/>
    <p:sldId id="490" r:id="rId15"/>
    <p:sldId id="294" r:id="rId16"/>
    <p:sldId id="498" r:id="rId17"/>
    <p:sldId id="495" r:id="rId18"/>
    <p:sldId id="491" r:id="rId19"/>
    <p:sldId id="492" r:id="rId20"/>
    <p:sldId id="493" r:id="rId21"/>
    <p:sldId id="290" r:id="rId22"/>
    <p:sldId id="312" r:id="rId23"/>
    <p:sldId id="308" r:id="rId24"/>
    <p:sldId id="309" r:id="rId25"/>
    <p:sldId id="310" r:id="rId26"/>
    <p:sldId id="311" r:id="rId27"/>
    <p:sldId id="280" r:id="rId28"/>
    <p:sldId id="482" r:id="rId29"/>
    <p:sldId id="298" r:id="rId30"/>
    <p:sldId id="299" r:id="rId31"/>
    <p:sldId id="300" r:id="rId32"/>
    <p:sldId id="301" r:id="rId33"/>
    <p:sldId id="302" r:id="rId34"/>
    <p:sldId id="306" r:id="rId35"/>
    <p:sldId id="288" r:id="rId36"/>
    <p:sldId id="478" r:id="rId37"/>
    <p:sldId id="401" r:id="rId38"/>
    <p:sldId id="269" r:id="rId39"/>
    <p:sldId id="275" r:id="rId40"/>
    <p:sldId id="276" r:id="rId41"/>
    <p:sldId id="479" r:id="rId42"/>
    <p:sldId id="480" r:id="rId43"/>
    <p:sldId id="274" r:id="rId44"/>
    <p:sldId id="303" r:id="rId45"/>
    <p:sldId id="304" r:id="rId46"/>
    <p:sldId id="271" r:id="rId47"/>
    <p:sldId id="497" r:id="rId48"/>
    <p:sldId id="496" r:id="rId49"/>
    <p:sldId id="499" r:id="rId50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617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39" autoAdjust="0"/>
  </p:normalViewPr>
  <p:slideViewPr>
    <p:cSldViewPr showGuides="1">
      <p:cViewPr varScale="1">
        <p:scale>
          <a:sx n="103" d="100"/>
          <a:sy n="103" d="100"/>
        </p:scale>
        <p:origin x="1770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E994419A-1B4B-4B7B-85C7-F88435C1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C82B656A-7D80-4742-AA55-A65C4FDA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8C7CEA6F-4807-45C6-90F8-E68EA502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A86BC66F-02BE-4A4B-995E-C8913EC5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CEA7FC2A-78FD-4DCF-B9FE-8FE4E0F3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20644D3E-1ECC-4BE0-BF41-9D984026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3B88E4B1-8D1F-4B6A-A8CC-EE3F5D4B7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69" name="AutoShape 8">
            <a:extLst>
              <a:ext uri="{FF2B5EF4-FFF2-40B4-BE49-F238E27FC236}">
                <a16:creationId xmlns:a16="http://schemas.microsoft.com/office/drawing/2014/main" id="{451E73B0-F83C-420D-876D-842F7F632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0" name="AutoShape 9">
            <a:extLst>
              <a:ext uri="{FF2B5EF4-FFF2-40B4-BE49-F238E27FC236}">
                <a16:creationId xmlns:a16="http://schemas.microsoft.com/office/drawing/2014/main" id="{B4DF5E80-2412-48A4-A925-9F1D11A1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1" name="AutoShape 10">
            <a:extLst>
              <a:ext uri="{FF2B5EF4-FFF2-40B4-BE49-F238E27FC236}">
                <a16:creationId xmlns:a16="http://schemas.microsoft.com/office/drawing/2014/main" id="{41F4F631-5A89-41B5-8B8E-0757FDBB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2" name="AutoShape 11">
            <a:extLst>
              <a:ext uri="{FF2B5EF4-FFF2-40B4-BE49-F238E27FC236}">
                <a16:creationId xmlns:a16="http://schemas.microsoft.com/office/drawing/2014/main" id="{544F62B6-1D19-463B-9C79-B723371A1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3" name="Text Box 12">
            <a:extLst>
              <a:ext uri="{FF2B5EF4-FFF2-40B4-BE49-F238E27FC236}">
                <a16:creationId xmlns:a16="http://schemas.microsoft.com/office/drawing/2014/main" id="{67B473E2-7C21-47C6-B032-332A76AF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4" name="Text Box 13">
            <a:extLst>
              <a:ext uri="{FF2B5EF4-FFF2-40B4-BE49-F238E27FC236}">
                <a16:creationId xmlns:a16="http://schemas.microsoft.com/office/drawing/2014/main" id="{173558D1-735C-449D-ADEB-610A2F46C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63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5375" name="Rectangle 14">
            <a:extLst>
              <a:ext uri="{FF2B5EF4-FFF2-40B4-BE49-F238E27FC236}">
                <a16:creationId xmlns:a16="http://schemas.microsoft.com/office/drawing/2014/main" id="{42A1D55A-1D18-4267-8F54-FF243B86A1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6763"/>
            <a:ext cx="5100637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47C77CAB-A5A4-4B20-81C1-E7904E8495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2612" cy="4587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5377" name="Text Box 16">
            <a:extLst>
              <a:ext uri="{FF2B5EF4-FFF2-40B4-BE49-F238E27FC236}">
                <a16:creationId xmlns:a16="http://schemas.microsoft.com/office/drawing/2014/main" id="{D86C38F3-44BF-419D-B5CE-AD3C6957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BEC51F3-8C86-4610-98CB-585B1FD1A2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5911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marL="215900" indent="-200025"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58A04B-E582-4350-B899-0AA4BE4EDD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9447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6763"/>
            <a:ext cx="5094287" cy="38211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 Überblick über den Standort der Musikpädagogik-Literatur und die Aufstellungssystematik in der Bibliothek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Eine Einführung in die Nutzung des Katalogs sowie der FIS Bildung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Eine Rechercheübung zum Bereich „musikalische Sozialisation“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Informationen zur Nutzung eines Literaturverwaltungsprogramms (Citavi, </a:t>
            </a:r>
            <a:r>
              <a:rPr lang="de-DE" dirty="0" err="1"/>
              <a:t>Zotero</a:t>
            </a:r>
            <a:r>
              <a:rPr lang="de-DE" dirty="0"/>
              <a:t> etc.)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A258A04B-E582-4350-B899-0AA4BE4EDDB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590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>
            <a:extLst>
              <a:ext uri="{FF2B5EF4-FFF2-40B4-BE49-F238E27FC236}">
                <a16:creationId xmlns:a16="http://schemas.microsoft.com/office/drawing/2014/main" id="{6B7E9C6C-D2A8-4C43-BAA3-5CD03B270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094287" cy="382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izenplatzhalter 2">
            <a:extLst>
              <a:ext uri="{FF2B5EF4-FFF2-40B4-BE49-F238E27FC236}">
                <a16:creationId xmlns:a16="http://schemas.microsoft.com/office/drawing/2014/main" id="{E8A8FCC7-6A7D-4716-A719-8ABB6A3BA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81924" name="Foliennummernplatzhalter 3">
            <a:extLst>
              <a:ext uri="{FF2B5EF4-FFF2-40B4-BE49-F238E27FC236}">
                <a16:creationId xmlns:a16="http://schemas.microsoft.com/office/drawing/2014/main" id="{A51C808B-E6F3-4448-8DBD-F68DE34A5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4700" indent="-29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2213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050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7888" indent="-2381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3F1AAF-65C6-4722-8DF4-86713C30CEC3}" type="slidenum">
              <a:rPr lang="de-DE" altLang="de-DE" sz="11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de-DE" altLang="de-DE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>
            <a:extLst>
              <a:ext uri="{FF2B5EF4-FFF2-40B4-BE49-F238E27FC236}">
                <a16:creationId xmlns:a16="http://schemas.microsoft.com/office/drawing/2014/main" id="{4CB877B1-EBC9-45B5-85B1-0E6E664DEF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363" y="766763"/>
            <a:ext cx="5094287" cy="382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izenplatzhalter 2">
            <a:extLst>
              <a:ext uri="{FF2B5EF4-FFF2-40B4-BE49-F238E27FC236}">
                <a16:creationId xmlns:a16="http://schemas.microsoft.com/office/drawing/2014/main" id="{3853102B-AB69-42CA-B4F1-D3CD38835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9CA613-D0C1-4AE2-8AD2-6AD6905F2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2C4914-9CEF-43B7-92D7-17136E4AE79E}" type="slidenum">
              <a:rPr lang="de-DE" altLang="de-DE"/>
              <a:pPr eaLnBrk="1" hangingPunct="1"/>
              <a:t>35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A6CEFF9-1F9F-4F28-965A-B3F4508F99A4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36</a:t>
            </a:fld>
            <a:endParaRPr lang="de-DE" altLang="de-DE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35747A0-16D6-47A4-87C6-7AAB27B9B990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37</a:t>
            </a:fld>
            <a:endParaRPr lang="de-DE" altLang="de-DE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F0F6469-3226-42CE-B4C2-814BEBEC6A98}" type="slidenum">
              <a:rPr lang="de-DE" altLang="de-DE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EE46BB9-E1DC-4CA4-99C5-966957B44A56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38</a:t>
            </a:fld>
            <a:endParaRPr lang="de-DE" altLang="de-DE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724D7F-6EBF-4FAF-9532-B850FB474A2E}" type="slidenum">
              <a:rPr lang="de-DE" altLang="de-DE">
                <a:solidFill>
                  <a:srgbClr val="FFFFFF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B1FFB17-8754-48C9-B9F9-6FA1042800E1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39</a:t>
            </a:fld>
            <a:endParaRPr lang="de-DE" altLang="de-DE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8AC024-D31F-4162-BCB9-27FF0EA5F90C}" type="slidenum">
              <a:rPr lang="de-DE" altLang="de-DE">
                <a:solidFill>
                  <a:srgbClr val="FFFFFF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B99E76D-76B7-4D16-907E-A4D0C1E21DF7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40</a:t>
            </a:fld>
            <a:endParaRPr lang="de-DE" altLang="de-DE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B82C4A9-C92D-42D9-8C21-E9A99FAE7133}" type="slidenum">
              <a:rPr lang="de-DE" altLang="de-DE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C1DE532-3458-4A7A-AC0A-9AB31A0D968C}" type="slidenum">
              <a:rPr lang="de-DE" altLang="de-DE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41</a:t>
            </a:fld>
            <a:endParaRPr lang="de-DE" altLang="de-DE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7A5691-F777-47F2-92FF-4B198441948C}" type="slidenum">
              <a:rPr lang="de-DE" altLang="de-DE">
                <a:solidFill>
                  <a:srgbClr val="FFFFFF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C7C7763-8DF4-6840-95FF-985F4683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10820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D30468-F47E-9C4E-8CF8-B3D7CCE3E8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332" y="1468390"/>
            <a:ext cx="3314700" cy="294592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0AB097-05CE-534C-8D30-B1FE13B73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4569876"/>
            <a:ext cx="3314700" cy="552450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AE7DE7-D838-7945-87DF-723017037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046" y="1468391"/>
            <a:ext cx="4294187" cy="2945919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1pPr>
            <a:lvl2pPr marL="6286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latin typeface="+mn-lt"/>
              </a:defRPr>
            </a:lvl2pPr>
            <a:lvl3pPr marL="971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1028700" indent="0">
              <a:lnSpc>
                <a:spcPct val="100000"/>
              </a:lnSpc>
              <a:buClr>
                <a:schemeClr val="accent1"/>
              </a:buClr>
              <a:buNone/>
              <a:defRPr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374522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B2B76-7A2B-49B9-8B17-39FF7EBD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4114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Fit für die Hausarbeit – Evangelische Theologie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0E44E-F623-4541-ADBB-9B1DECD3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Astrid Krämer</a:t>
            </a:r>
          </a:p>
        </p:txBody>
      </p:sp>
    </p:spTree>
    <p:extLst>
      <p:ext uri="{BB962C8B-B14F-4D97-AF65-F5344CB8AC3E}">
        <p14:creationId xmlns:p14="http://schemas.microsoft.com/office/powerpoint/2010/main" val="26549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1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35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0173E1-D4F9-8049-A35F-FF753438C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11060" b="7090"/>
          <a:stretch/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11FC40C-0444-4844-813C-585F206F1D99}"/>
              </a:ext>
            </a:extLst>
          </p:cNvPr>
          <p:cNvSpPr/>
          <p:nvPr userDrawn="1"/>
        </p:nvSpPr>
        <p:spPr bwMode="white">
          <a:xfrm>
            <a:off x="0" y="511527"/>
            <a:ext cx="8819637" cy="1617044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87B82EB-6FD2-1345-A7B8-78E61E074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3473" y="657267"/>
            <a:ext cx="7555297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Titel über</a:t>
            </a:r>
            <a:br>
              <a:rPr lang="de-DE" dirty="0"/>
            </a:br>
            <a:r>
              <a:rPr lang="de-DE" dirty="0"/>
              <a:t>zwei Zeilen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105B3D-0231-A546-A2C2-F24D27D6E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6733638" y="6192567"/>
            <a:ext cx="2000378" cy="5950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B4FE90-4770-9349-A91C-219BD2ADC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02591" y="759973"/>
            <a:ext cx="370497" cy="403606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7BFFF8D-7F2A-AA49-93F0-737689C60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695014" y="6490554"/>
            <a:ext cx="3998912" cy="36744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Name Referent</a:t>
            </a:r>
            <a:r>
              <a:rPr lang="de-DE"/>
              <a:t>*in   </a:t>
            </a: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Februar 2022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7817AE-E921-4F1A-AEA7-61A5AA14C7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96" y="829773"/>
            <a:ext cx="2070340" cy="8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5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D864D4-AF73-5441-92BD-5D86993737F9}"/>
              </a:ext>
            </a:extLst>
          </p:cNvPr>
          <p:cNvSpPr/>
          <p:nvPr userDrawn="1"/>
        </p:nvSpPr>
        <p:spPr bwMode="black">
          <a:xfrm>
            <a:off x="-11082" y="4826762"/>
            <a:ext cx="6730745" cy="1424569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D0EF0F-9E70-5A44-9F39-758AC013A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23161" y="4985986"/>
            <a:ext cx="6096502" cy="643297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Titel über eine Zeile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655840-DB7B-CF49-8A5E-8BFC5C966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22345" y="5135440"/>
            <a:ext cx="370497" cy="4036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E652FE-5BB1-A547-95FD-EFF39761F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973" y="335518"/>
            <a:ext cx="2000378" cy="595089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120028F-B108-A24C-90E9-303B4E86A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60192" y="5750474"/>
            <a:ext cx="6059471" cy="1001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dirty="0"/>
              <a:t>Hier steht eine Unterüberschrift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C507D8-E73E-4A47-97D8-E255722E3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0" y="5135440"/>
            <a:ext cx="2070340" cy="8668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0A7771-8C34-4D05-84F7-E02EEFCAE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285"/>
            <a:ext cx="9144000" cy="33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FF0D2A3-1A2F-4CCE-A740-771B54877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/>
          <a:stretch/>
        </p:blipFill>
        <p:spPr>
          <a:xfrm>
            <a:off x="0" y="1147313"/>
            <a:ext cx="9144000" cy="57106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8660015-3293-EA40-B3F9-1C305D5F9563}"/>
              </a:ext>
            </a:extLst>
          </p:cNvPr>
          <p:cNvSpPr/>
          <p:nvPr userDrawn="1"/>
        </p:nvSpPr>
        <p:spPr bwMode="black">
          <a:xfrm>
            <a:off x="0" y="4093643"/>
            <a:ext cx="9144001" cy="1617044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AE4393-91D5-8943-88FB-CDBA92DFF9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15" y="4329286"/>
            <a:ext cx="370497" cy="4036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F9FF8A-08B6-BA48-9300-884F1D765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6816973" y="335518"/>
            <a:ext cx="2000378" cy="595089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8218C36-0CF6-E448-B3B7-46C327FB7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54906" y="6231285"/>
            <a:ext cx="3372270" cy="634577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Referent*in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 Februar 2022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76931D2-07D4-984C-8B99-8D3C84E3C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93021" y="4209810"/>
            <a:ext cx="8194190" cy="643297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Titel über eine Zeile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0A0C1D73-9C59-1648-91B9-833E9EBEF5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62882" y="4969273"/>
            <a:ext cx="8254469" cy="1001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dirty="0"/>
              <a:t>Hier steht eine Unterüberschrift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50045A1-CDF0-4D9B-9592-D8C70A78FA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8" y="199624"/>
            <a:ext cx="2070340" cy="8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C6C47-06A2-4960-A0B7-ABA2321127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Fit für die Hausarbeit – Evangelische Theologie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0776B-4EE8-4D26-AFF7-9D74921C38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Astrid Krämer</a:t>
            </a:r>
          </a:p>
        </p:txBody>
      </p:sp>
    </p:spTree>
    <p:extLst>
      <p:ext uri="{BB962C8B-B14F-4D97-AF65-F5344CB8AC3E}">
        <p14:creationId xmlns:p14="http://schemas.microsoft.com/office/powerpoint/2010/main" val="151349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gehoben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32178-D844-CE44-9227-46B3AC200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37" y="361362"/>
            <a:ext cx="7886700" cy="75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1F4B771-43A4-0C43-B113-282D60EF4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0480" y="2000883"/>
            <a:ext cx="3402836" cy="266600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F6630748-9A98-44FC-83AD-411FEBE8C4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837" y="2000883"/>
            <a:ext cx="4104163" cy="3166340"/>
          </a:xfrm>
          <a:prstGeom prst="rect">
            <a:avLst/>
          </a:prstGeom>
        </p:spPr>
        <p:txBody>
          <a:bodyPr/>
          <a:lstStyle>
            <a:lvl1pPr marL="284400" marR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0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715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F8158BF-0FCF-6E4B-8E7D-A557EFB2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03" y="3574741"/>
            <a:ext cx="819419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Zwischenseite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9E2BF5-3D16-4FE5-90F1-F901B853E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3" y="3675701"/>
            <a:ext cx="370497" cy="4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9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F8158BF-0FCF-6E4B-8E7D-A557EFB2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88" y="2349791"/>
            <a:ext cx="8194190" cy="64329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Dankeseite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A3BB39-05BA-9241-98D9-08ABAFA97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73" y="2469637"/>
            <a:ext cx="370497" cy="40360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D8ACBA-7348-B444-89B7-E67D51BE9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0" y="3180841"/>
            <a:ext cx="8193087" cy="1223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76271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5A12D5E-730F-5D40-8D13-E7629A52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985208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D725A4F-E261-4A03-A996-197E2AC04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833" y="1461600"/>
            <a:ext cx="7886700" cy="6080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99BE3E5E-5580-476D-A89E-C096333C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99" y="2155825"/>
            <a:ext cx="7886633" cy="3028650"/>
          </a:xfrm>
          <a:prstGeom prst="rect">
            <a:avLst/>
          </a:prstGeom>
        </p:spPr>
        <p:txBody>
          <a:bodyPr/>
          <a:lstStyle>
            <a:lvl1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35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F9E366-B405-4B39-9D34-E5CB8542B5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Fit für die Hausarbeit – Evangelische Theologie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C2407E-8F18-4441-A950-B7D63412CC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Astrid Krämer</a:t>
            </a:r>
          </a:p>
        </p:txBody>
      </p:sp>
    </p:spTree>
    <p:extLst>
      <p:ext uri="{BB962C8B-B14F-4D97-AF65-F5344CB8AC3E}">
        <p14:creationId xmlns:p14="http://schemas.microsoft.com/office/powerpoint/2010/main" val="1740723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C6C47-06A2-4960-A0B7-ABA2321127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Fit für die Hausarbeit – Evangelische Theologie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0776B-4EE8-4D26-AFF7-9D74921C38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Astrid Krämer</a:t>
            </a:r>
          </a:p>
        </p:txBody>
      </p:sp>
    </p:spTree>
    <p:extLst>
      <p:ext uri="{BB962C8B-B14F-4D97-AF65-F5344CB8AC3E}">
        <p14:creationId xmlns:p14="http://schemas.microsoft.com/office/powerpoint/2010/main" val="138518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D977BE81-8F9C-044E-A0A2-A10F8E26D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32894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BCE6B5-41F4-8949-8F1E-1EA2FDCC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sz="2400" b="1" i="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Unterüberschrift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7AED834-9F86-6F41-A6E2-417481696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833" y="1461600"/>
            <a:ext cx="7886700" cy="6080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13394F-6ED5-445A-A496-2A071ACFD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143" y="2155824"/>
            <a:ext cx="3672390" cy="343083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036AD2F9-D38E-4A69-8535-65E6817CC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2155825"/>
            <a:ext cx="3873500" cy="3430837"/>
          </a:xfrm>
          <a:prstGeom prst="rect">
            <a:avLst/>
          </a:prstGeom>
        </p:spPr>
        <p:txBody>
          <a:bodyPr/>
          <a:lstStyle>
            <a:lvl1pPr marL="284400" marR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0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72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8355BED-4E30-D342-8C2B-2461AAC9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10820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9B2F6D5-B869-A949-B7E2-386303992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833" y="1447202"/>
            <a:ext cx="6357685" cy="4139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7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Platz für viel Text</a:t>
            </a:r>
          </a:p>
          <a:p>
            <a:pPr lvl="0"/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…</a:t>
            </a:r>
          </a:p>
          <a:p>
            <a:pPr lvl="0"/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43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8355BED-4E30-D342-8C2B-2461AAC9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Titel durch Klicken bearbeiten</a:t>
            </a:r>
            <a:endParaRPr lang="de-DE" dirty="0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95BD0F2B-AE2E-5A4C-B9B3-D547A1A5ABD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9833" y="1921261"/>
            <a:ext cx="7886633" cy="366540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>
                <a:latin typeface="+mn-lt"/>
              </a:rPr>
              <a:t>Durch Klicken ein Diagramm </a:t>
            </a:r>
            <a:r>
              <a:rPr lang="de-DE" dirty="0"/>
              <a:t>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F14CB7-5BCB-814E-B089-18CBC4244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89561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235AABE-82E9-7843-B482-6C922EF8F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CD123B7-B19B-6E43-AB70-FDAD54834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  <p:sp>
        <p:nvSpPr>
          <p:cNvPr id="17" name="Tabellenplatzhalter 13">
            <a:extLst>
              <a:ext uri="{FF2B5EF4-FFF2-40B4-BE49-F238E27FC236}">
                <a16:creationId xmlns:a16="http://schemas.microsoft.com/office/drawing/2014/main" id="{5A83E83A-464E-D648-9F74-0E466F86758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69900" y="1921261"/>
            <a:ext cx="7886700" cy="36613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Durch Klicken Tabelle einfügen</a:t>
            </a:r>
          </a:p>
        </p:txBody>
      </p:sp>
    </p:spTree>
    <p:extLst>
      <p:ext uri="{BB962C8B-B14F-4D97-AF65-F5344CB8AC3E}">
        <p14:creationId xmlns:p14="http://schemas.microsoft.com/office/powerpoint/2010/main" val="416113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enplatzhalter 9">
            <a:extLst>
              <a:ext uri="{FF2B5EF4-FFF2-40B4-BE49-F238E27FC236}">
                <a16:creationId xmlns:a16="http://schemas.microsoft.com/office/drawing/2014/main" id="{F4810152-E300-0D46-9A87-D02116FA460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469833" y="1512667"/>
            <a:ext cx="7886700" cy="406998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Durch Klicken Video hinzufügen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DA3668F-5A0E-4BC2-A703-C940D0E282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15D7FFA-640E-4ED4-AA9A-AD456FC8D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318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4D85526-277D-4BF0-A06C-982B9DC61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F751A8-94E8-46BE-B3AD-7AC214BE1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1436688"/>
            <a:ext cx="5983288" cy="41513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200000"/>
              </a:lnSpc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7A8FD01-775B-4E8F-A18E-B8EBF07D0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5601" y="1436688"/>
            <a:ext cx="2141126" cy="415131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20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 dirty="0"/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28789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folie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4D85526-277D-4BF0-A06C-982B9DC61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96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500DB4-6915-9845-A001-80945356C6CC}"/>
              </a:ext>
            </a:extLst>
          </p:cNvPr>
          <p:cNvSpPr txBox="1">
            <a:spLocks/>
          </p:cNvSpPr>
          <p:nvPr userDrawn="1"/>
        </p:nvSpPr>
        <p:spPr>
          <a:xfrm>
            <a:off x="8394000" y="6318000"/>
            <a:ext cx="495804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611349-95DF-F144-82AA-724B5262B266}" type="slidenum">
              <a:rPr lang="de-DE" sz="800" b="0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‹Nr.›</a:t>
            </a:fld>
            <a:endParaRPr lang="de-DE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C5F20AC7-5E10-BD40-9F84-515932E75E34}"/>
              </a:ext>
            </a:extLst>
          </p:cNvPr>
          <p:cNvSpPr txBox="1">
            <a:spLocks/>
          </p:cNvSpPr>
          <p:nvPr userDrawn="1"/>
        </p:nvSpPr>
        <p:spPr>
          <a:xfrm>
            <a:off x="386689" y="6273533"/>
            <a:ext cx="3099905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de-DE" sz="1000" b="1" i="0" baseline="0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79574E4B-43F3-2747-BA46-F08C50CA79F8}"/>
              </a:ext>
            </a:extLst>
          </p:cNvPr>
          <p:cNvSpPr txBox="1">
            <a:spLocks/>
          </p:cNvSpPr>
          <p:nvPr userDrawn="1"/>
        </p:nvSpPr>
        <p:spPr>
          <a:xfrm>
            <a:off x="3780000" y="6273533"/>
            <a:ext cx="3099905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000" b="1" i="0" baseline="0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E2F4948D-81BE-42B5-AE25-E680FD6F757E}"/>
              </a:ext>
            </a:extLst>
          </p:cNvPr>
          <p:cNvSpPr txBox="1">
            <a:spLocks/>
          </p:cNvSpPr>
          <p:nvPr userDrawn="1"/>
        </p:nvSpPr>
        <p:spPr>
          <a:xfrm>
            <a:off x="4083642" y="6300000"/>
            <a:ext cx="2665828" cy="303213"/>
          </a:xfrm>
          <a:prstGeom prst="rect">
            <a:avLst/>
          </a:prstGeom>
        </p:spPr>
        <p:txBody>
          <a:bodyPr lIns="90000" tIns="46800" rIns="90000" bIns="468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UB Koblenz</a:t>
            </a:r>
            <a:endParaRPr lang="de-DE" sz="1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41" r:id="rId10"/>
    <p:sldLayoutId id="2147483842" r:id="rId11"/>
    <p:sldLayoutId id="2147483843" r:id="rId12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F8C7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9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6BC0C9-63B9-0E4B-892C-B1F064D466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063" y="-318265"/>
            <a:ext cx="2675820" cy="19831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C24736-41CC-4C54-9C83-028C96317A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6" y="5087599"/>
            <a:ext cx="3433314" cy="14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6" r:id="rId4"/>
    <p:sldLayoutId id="2147483837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b-koblenz.digibib.net/search/kob" TargetMode="External"/><Relationship Id="rId2" Type="http://schemas.openxmlformats.org/officeDocument/2006/relationships/hyperlink" Target="https://primo.uni-koblenz.de/discovery/search?vid=49HBZ_UKO:VU1&amp;lang=d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bis.ur.de/BIBKO/browse/subjects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base-search.net/" TargetMode="External"/><Relationship Id="rId4" Type="http://schemas.openxmlformats.org/officeDocument/2006/relationships/hyperlink" Target="http://scholar.google.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dbis.ur.de/dbinfo/fachliste.php?bib_id=bibko&amp;lett=l&amp;colors=&amp;ocolors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bis.ur.de/BIBKO/resources/895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hyperlink" Target="https://dbis.ur.de/BIBKO/resources/644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jstor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con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hportal-paedagogik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ni-koblenz.de/de/bibliothek/ub-vor-ort/schulungen/citavi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ww.uni-koblenz.de/de/bibliothek/ub-vor-ort/schulungen/fit-hausarbeit" TargetMode="Externa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E32B3-ACB1-4BF4-A11C-520040FD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8680"/>
            <a:ext cx="6480720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600"/>
              <a:t>Literaturrecherche im Fach Musikpädagogik</a:t>
            </a:r>
            <a:br>
              <a:rPr lang="de-DE" dirty="0"/>
            </a:br>
            <a:r>
              <a:rPr lang="de-DE" sz="2600" b="0" dirty="0"/>
              <a:t>Was suche ich, wie und wo?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5A3741-2057-436A-B890-1A33FBBE4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UB Koblenz Mai 2025</a:t>
            </a:r>
          </a:p>
        </p:txBody>
      </p:sp>
    </p:spTree>
    <p:extLst>
      <p:ext uri="{BB962C8B-B14F-4D97-AF65-F5344CB8AC3E}">
        <p14:creationId xmlns:p14="http://schemas.microsoft.com/office/powerpoint/2010/main" val="338595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951CF-C171-45DF-B3D5-EE2FC5C7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33" y="331280"/>
            <a:ext cx="7886700" cy="1082072"/>
          </a:xfrm>
        </p:spPr>
        <p:txBody>
          <a:bodyPr/>
          <a:lstStyle/>
          <a:p>
            <a:r>
              <a:rPr lang="de-DE" dirty="0"/>
              <a:t>Entliehene Medien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94D737-3341-44C3-9B99-7B23FCB98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1410" y="1814877"/>
            <a:ext cx="2574451" cy="3797358"/>
          </a:xfrm>
        </p:spPr>
        <p:txBody>
          <a:bodyPr/>
          <a:lstStyle/>
          <a:p>
            <a:pPr marL="114300" indent="0">
              <a:buClr>
                <a:srgbClr val="C61A27"/>
              </a:buClr>
              <a:buNone/>
              <a:defRPr/>
            </a:pPr>
            <a:r>
              <a:rPr lang="de-DE" sz="1600" dirty="0"/>
              <a:t>Wenn ein Titel ausgeliehen ist, wird das Fälligkeitsdatum angezeigt und das Medium </a:t>
            </a:r>
            <a:r>
              <a:rPr lang="de-DE" sz="1600"/>
              <a:t>kann in der Regel nach </a:t>
            </a:r>
            <a:r>
              <a:rPr lang="de-DE" sz="1600" dirty="0"/>
              <a:t>dem Einloggen im Katalog </a:t>
            </a:r>
            <a:r>
              <a:rPr lang="de-DE" sz="1600"/>
              <a:t>vorgemerkt  werden.</a:t>
            </a:r>
            <a:endParaRPr lang="de-DE" sz="1600" dirty="0"/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sz="1600" dirty="0"/>
          </a:p>
          <a:p>
            <a:pPr marL="114300" indent="0">
              <a:buClr>
                <a:srgbClr val="C61A27"/>
              </a:buClr>
              <a:buNone/>
              <a:defRPr/>
            </a:pPr>
            <a:r>
              <a:rPr lang="de-DE" sz="1600" dirty="0"/>
              <a:t>Sie werden per </a:t>
            </a:r>
            <a:r>
              <a:rPr lang="de-DE" sz="1600"/>
              <a:t>Mail benachrichtigt, </a:t>
            </a:r>
            <a:r>
              <a:rPr lang="de-DE" sz="1600" dirty="0"/>
              <a:t>sobald das Medium für Sie zur Abholung </a:t>
            </a:r>
            <a:r>
              <a:rPr lang="de-DE" sz="1600"/>
              <a:t>bereit steht.</a:t>
            </a:r>
            <a:endParaRPr lang="de-DE" sz="1600" dirty="0"/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sz="1600" dirty="0"/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dirty="0"/>
          </a:p>
          <a:p>
            <a:pPr marL="400050" indent="-285750">
              <a:buClr>
                <a:srgbClr val="C61A27"/>
              </a:buClr>
              <a:buFont typeface="Wingdings" panose="05000000000000000000" pitchFamily="2" charset="2"/>
              <a:buChar char="§"/>
              <a:defRPr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1F1F743-7FC1-48FB-BE18-7B25B943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9" y="1413352"/>
            <a:ext cx="5745687" cy="22341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7914A0D-4687-4CA1-9DD0-10FD2D68E1F9}"/>
              </a:ext>
            </a:extLst>
          </p:cNvPr>
          <p:cNvSpPr/>
          <p:nvPr/>
        </p:nvSpPr>
        <p:spPr>
          <a:xfrm>
            <a:off x="1961526" y="1604631"/>
            <a:ext cx="892097" cy="269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0BBA4BE-029A-4BDF-9247-3B33A926BEF0}"/>
              </a:ext>
            </a:extLst>
          </p:cNvPr>
          <p:cNvSpPr/>
          <p:nvPr/>
        </p:nvSpPr>
        <p:spPr>
          <a:xfrm>
            <a:off x="1068340" y="2787805"/>
            <a:ext cx="1462987" cy="134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9CF01EA-C9A0-4B3F-8EB6-D6557A3CA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2" y="3928498"/>
            <a:ext cx="4256735" cy="188917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A29CEE0D-9941-490D-AC23-F7E096DF07F2}"/>
              </a:ext>
            </a:extLst>
          </p:cNvPr>
          <p:cNvSpPr/>
          <p:nvPr/>
        </p:nvSpPr>
        <p:spPr>
          <a:xfrm>
            <a:off x="3667663" y="5444648"/>
            <a:ext cx="1105059" cy="269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24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CD516-3C37-4166-814D-50069866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UB-Katalog und Artikel+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BD52D2-081C-C551-4EFE-BF15DEF7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100"/>
          <a:stretch/>
        </p:blipFill>
        <p:spPr>
          <a:xfrm>
            <a:off x="0" y="885701"/>
            <a:ext cx="6300192" cy="5086597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21CF7-E2A4-40A8-BF51-2F664F9BB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5357" y="1645396"/>
            <a:ext cx="2399251" cy="3340015"/>
          </a:xfrm>
        </p:spPr>
        <p:txBody>
          <a:bodyPr/>
          <a:lstStyle/>
          <a:p>
            <a:r>
              <a:rPr lang="de-DE" sz="1600" dirty="0"/>
              <a:t>Bücher, Artikel, Buchkapitel, Rezensionen </a:t>
            </a:r>
            <a:r>
              <a:rPr lang="de-DE" sz="1600" dirty="0" err="1"/>
              <a:t>uvm</a:t>
            </a:r>
            <a:r>
              <a:rPr lang="de-DE" sz="1600" dirty="0"/>
              <a:t>. können </a:t>
            </a:r>
            <a:r>
              <a:rPr lang="de-DE" sz="1600"/>
              <a:t>im </a:t>
            </a:r>
          </a:p>
          <a:p>
            <a:r>
              <a:rPr lang="de-DE" sz="1600" i="1"/>
              <a:t>UB-Katalog </a:t>
            </a:r>
            <a:r>
              <a:rPr lang="de-DE" sz="1600" i="1" dirty="0"/>
              <a:t>und Artikel</a:t>
            </a:r>
            <a:r>
              <a:rPr lang="de-DE" sz="1600" i="1"/>
              <a:t>+</a:t>
            </a:r>
            <a:r>
              <a:rPr lang="de-DE" sz="1600"/>
              <a:t>  </a:t>
            </a:r>
          </a:p>
          <a:p>
            <a:r>
              <a:rPr lang="de-DE" sz="1600"/>
              <a:t>gefunden </a:t>
            </a:r>
            <a:r>
              <a:rPr lang="de-DE" sz="1600" dirty="0"/>
              <a:t>werden</a:t>
            </a:r>
          </a:p>
          <a:p>
            <a:endParaRPr lang="de-DE" sz="1600" dirty="0"/>
          </a:p>
          <a:p>
            <a:r>
              <a:rPr lang="de-DE" sz="1600" dirty="0"/>
              <a:t>Neben dem normalen UB-Katalog werden diverse Datenbanken durchsucht, was die </a:t>
            </a:r>
            <a:r>
              <a:rPr lang="de-DE" sz="1600"/>
              <a:t>Treffermenge erhöht.</a:t>
            </a:r>
            <a:endParaRPr lang="de-DE" sz="1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B780C0-34C7-4A51-A5A6-A0159B94DCD3}"/>
              </a:ext>
            </a:extLst>
          </p:cNvPr>
          <p:cNvSpPr/>
          <p:nvPr/>
        </p:nvSpPr>
        <p:spPr>
          <a:xfrm>
            <a:off x="1547664" y="2204864"/>
            <a:ext cx="136815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E613DE-D285-4125-823A-19F630CDFEBE}"/>
              </a:ext>
            </a:extLst>
          </p:cNvPr>
          <p:cNvSpPr/>
          <p:nvPr/>
        </p:nvSpPr>
        <p:spPr>
          <a:xfrm>
            <a:off x="4860032" y="1052736"/>
            <a:ext cx="1224136" cy="2976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82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67AAF-6BE6-4CAD-99DB-3956850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566049"/>
          </a:xfrm>
        </p:spPr>
        <p:txBody>
          <a:bodyPr/>
          <a:lstStyle/>
          <a:p>
            <a:r>
              <a:rPr lang="de-DE" dirty="0"/>
              <a:t>Weitere Treffer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BC75B2-5E79-4325-AC0E-01D6A9B9C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0217" y="2044635"/>
            <a:ext cx="2046913" cy="3781519"/>
          </a:xfrm>
        </p:spPr>
        <p:txBody>
          <a:bodyPr/>
          <a:lstStyle/>
          <a:p>
            <a:r>
              <a:rPr lang="de-DE" sz="1600"/>
              <a:t>Für eine umfassende Suche haben Sie </a:t>
            </a:r>
            <a:r>
              <a:rPr lang="de-DE" sz="1600" dirty="0"/>
              <a:t>auch die Möglichkeit sich Treffer anzeigen zu lassen, die nicht von der Bibliothek </a:t>
            </a:r>
            <a:r>
              <a:rPr lang="de-DE" sz="1600"/>
              <a:t>lizenziert wurden.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Diese können Sie ggf. per </a:t>
            </a:r>
            <a:r>
              <a:rPr lang="de-DE" sz="1600"/>
              <a:t>Fernleihe bestellen.</a:t>
            </a: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5C4ED6-1100-C9AF-7851-EC482B94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709"/>
          <a:stretch/>
        </p:blipFill>
        <p:spPr>
          <a:xfrm>
            <a:off x="372022" y="1268760"/>
            <a:ext cx="6383730" cy="503942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99A403C-76BA-4EA0-81ED-72A0EA16DA33}"/>
              </a:ext>
            </a:extLst>
          </p:cNvPr>
          <p:cNvSpPr/>
          <p:nvPr/>
        </p:nvSpPr>
        <p:spPr>
          <a:xfrm>
            <a:off x="1825397" y="5679346"/>
            <a:ext cx="1954515" cy="485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56B9C2-3656-427D-ACC1-D61D7F058D62}"/>
              </a:ext>
            </a:extLst>
          </p:cNvPr>
          <p:cNvSpPr/>
          <p:nvPr/>
        </p:nvSpPr>
        <p:spPr>
          <a:xfrm>
            <a:off x="1770076" y="4293096"/>
            <a:ext cx="1793811" cy="293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61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945F3-AB86-4266-ADA6-706D8544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1082072"/>
          </a:xfrm>
        </p:spPr>
        <p:txBody>
          <a:bodyPr>
            <a:normAutofit/>
          </a:bodyPr>
          <a:lstStyle/>
          <a:p>
            <a:r>
              <a:rPr lang="de-DE" altLang="de-DE" kern="0"/>
              <a:t>Klassifikation in der UB Koblenz</a:t>
            </a:r>
            <a:br>
              <a:rPr lang="de-DE" altLang="de-DE" kern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86808B-A1BA-AC5D-F82F-893E0882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33" y="1196752"/>
            <a:ext cx="3314700" cy="1657350"/>
          </a:xfrm>
          <a:prstGeom prst="rect">
            <a:avLst/>
          </a:prstGeom>
          <a:noFill/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537AF0-8E69-4BD4-B6A1-B33FCF8C8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46" y="1468391"/>
            <a:ext cx="4294187" cy="401796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1400" b="0"/>
              <a:t>Den ausleihbaren Buchbestand finden Sie im Obergeschoss der Bibliothek (Freihandbereich).</a:t>
            </a:r>
          </a:p>
          <a:p>
            <a:pPr>
              <a:lnSpc>
                <a:spcPct val="90000"/>
              </a:lnSpc>
              <a:defRPr/>
            </a:pPr>
            <a:r>
              <a:rPr lang="de-DE" sz="1400" b="0"/>
              <a:t>Für die ältere Literatur gilt die Aufstellung im Freihandbereich nach Jahreszahlen </a:t>
            </a:r>
          </a:p>
          <a:p>
            <a:pPr>
              <a:lnSpc>
                <a:spcPct val="90000"/>
              </a:lnSpc>
              <a:defRPr/>
            </a:pPr>
            <a:r>
              <a:rPr lang="de-DE" sz="1400" b="0"/>
              <a:t>(Anschaffungsjahr, Beispiel 97/1245).</a:t>
            </a:r>
          </a:p>
          <a:p>
            <a:pPr>
              <a:lnSpc>
                <a:spcPct val="90000"/>
              </a:lnSpc>
              <a:defRPr/>
            </a:pPr>
            <a:endParaRPr lang="de-DE" sz="1400" b="0"/>
          </a:p>
          <a:p>
            <a:pPr>
              <a:lnSpc>
                <a:spcPct val="90000"/>
              </a:lnSpc>
              <a:defRPr/>
            </a:pPr>
            <a:r>
              <a:rPr lang="de-DE" sz="1400" b="0"/>
              <a:t>Für die neuere Literatur erfolgt die Aufstellung systematisch nach Fächern.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DE" sz="1400"/>
              <a:t>	</a:t>
            </a:r>
            <a:r>
              <a:rPr lang="de-DE" sz="1400" b="0"/>
              <a:t>MU/G 2003 3760</a:t>
            </a:r>
          </a:p>
          <a:p>
            <a:pPr>
              <a:lnSpc>
                <a:spcPct val="90000"/>
              </a:lnSpc>
              <a:defRPr/>
            </a:pPr>
            <a:endParaRPr lang="de-DE" sz="1400" b="0"/>
          </a:p>
          <a:p>
            <a:pPr>
              <a:lnSpc>
                <a:spcPct val="90000"/>
              </a:lnSpc>
              <a:defRPr/>
            </a:pPr>
            <a:r>
              <a:rPr lang="de-DE" sz="1400" b="0"/>
              <a:t>Das Fach wird zusätzlich in Untergruppen unterteilt, die Sie der Systematik auf der Homepage und am Regal entnehmen können.</a:t>
            </a:r>
          </a:p>
          <a:p>
            <a:pPr>
              <a:lnSpc>
                <a:spcPct val="90000"/>
              </a:lnSpc>
            </a:pPr>
            <a:endParaRPr lang="de-DE" sz="1400" b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749E1A-3D39-E9C5-19FB-9C5A2B6E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77" b="54262"/>
          <a:stretch/>
        </p:blipFill>
        <p:spPr>
          <a:xfrm>
            <a:off x="209133" y="3068960"/>
            <a:ext cx="3865913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4C184-4C07-5D95-6C70-29304F94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/>
              <a:t>Rundgang zu den Standorten in der Bibliothek</a:t>
            </a:r>
          </a:p>
        </p:txBody>
      </p:sp>
    </p:spTree>
    <p:extLst>
      <p:ext uri="{BB962C8B-B14F-4D97-AF65-F5344CB8AC3E}">
        <p14:creationId xmlns:p14="http://schemas.microsoft.com/office/powerpoint/2010/main" val="138561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2CCE-9214-6249-F85F-F2AF9FB19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A1EA8-0430-EC69-E6DA-DAE57F9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Zeitschriften, Seminarapparate und AV-Medien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2128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8745AB-0F94-4576-8520-D78DF92F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608" y="4581044"/>
            <a:ext cx="4062108" cy="164553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060E7026-76FC-2740-B8E8-7179CB35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Zeitschriften</a:t>
            </a:r>
            <a:br>
              <a:rPr lang="de-DE" dirty="0"/>
            </a:b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56DFE14-83CC-314E-9C20-D92EBDB06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Ergebnisse optimieren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92485C-1F52-4AE0-8C25-71822678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7" y="1246622"/>
            <a:ext cx="6335651" cy="33141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2D3551F-73CD-462E-894B-B0D891FE656A}"/>
              </a:ext>
            </a:extLst>
          </p:cNvPr>
          <p:cNvSpPr txBox="1"/>
          <p:nvPr/>
        </p:nvSpPr>
        <p:spPr>
          <a:xfrm>
            <a:off x="6613662" y="1172201"/>
            <a:ext cx="2361366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1600" dirty="0">
                <a:solidFill>
                  <a:srgbClr val="466176"/>
                </a:solidFill>
              </a:rPr>
              <a:t>Über</a:t>
            </a:r>
            <a:r>
              <a:rPr lang="de-DE" altLang="de-DE" sz="1600" i="1" dirty="0">
                <a:solidFill>
                  <a:srgbClr val="466176"/>
                </a:solidFill>
              </a:rPr>
              <a:t> Ergebnisse optimieren </a:t>
            </a:r>
            <a:r>
              <a:rPr lang="de-DE" altLang="de-DE" sz="1600">
                <a:solidFill>
                  <a:srgbClr val="466176"/>
                </a:solidFill>
              </a:rPr>
              <a:t>haben Sie unter Publikationstyp </a:t>
            </a:r>
            <a:r>
              <a:rPr lang="de-DE" altLang="de-DE" sz="1600" dirty="0">
                <a:solidFill>
                  <a:srgbClr val="466176"/>
                </a:solidFill>
              </a:rPr>
              <a:t>die Möglichkeit Ihre Suchergebnisse auf </a:t>
            </a:r>
            <a:r>
              <a:rPr lang="de-DE" altLang="de-DE" sz="1600">
                <a:solidFill>
                  <a:srgbClr val="466176"/>
                </a:solidFill>
              </a:rPr>
              <a:t>Zeitschriften einzuschränken.</a:t>
            </a:r>
            <a:endParaRPr lang="de-DE" altLang="de-DE" sz="1600" dirty="0">
              <a:solidFill>
                <a:srgbClr val="466176"/>
              </a:solidFill>
            </a:endParaRPr>
          </a:p>
          <a:p>
            <a:pPr>
              <a:spcBef>
                <a:spcPts val="450"/>
              </a:spcBef>
              <a:buClrTx/>
              <a:buSzPct val="85000"/>
              <a:buFontTx/>
              <a:buNone/>
            </a:pPr>
            <a:endParaRPr lang="de-DE" altLang="de-DE" sz="1600" dirty="0">
              <a:solidFill>
                <a:srgbClr val="466176"/>
              </a:solidFill>
            </a:endParaRPr>
          </a:p>
          <a:p>
            <a:pPr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1600" dirty="0">
                <a:solidFill>
                  <a:srgbClr val="466176"/>
                </a:solidFill>
              </a:rPr>
              <a:t>Zeitschriftenhefte und Zeitschriftenbände werden mit separaten </a:t>
            </a:r>
            <a:r>
              <a:rPr lang="de-DE" altLang="de-DE" sz="1600">
                <a:solidFill>
                  <a:srgbClr val="466176"/>
                </a:solidFill>
              </a:rPr>
              <a:t>Standorten angezeigt.</a:t>
            </a:r>
            <a:endParaRPr lang="de-DE" altLang="de-DE" sz="1600" dirty="0">
              <a:solidFill>
                <a:srgbClr val="466176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931735-FD82-405C-8478-7EBC4296BD59}"/>
              </a:ext>
            </a:extLst>
          </p:cNvPr>
          <p:cNvSpPr/>
          <p:nvPr/>
        </p:nvSpPr>
        <p:spPr>
          <a:xfrm>
            <a:off x="5176006" y="3665989"/>
            <a:ext cx="1124331" cy="208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57C3B9-03FD-4159-8B09-E4E977F5C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7" y="4730207"/>
            <a:ext cx="3743675" cy="1022149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0439852-456E-4F33-8615-6A0C5ADA4452}"/>
              </a:ext>
            </a:extLst>
          </p:cNvPr>
          <p:cNvCxnSpPr>
            <a:cxnSpLocks/>
          </p:cNvCxnSpPr>
          <p:nvPr/>
        </p:nvCxnSpPr>
        <p:spPr>
          <a:xfrm flipV="1">
            <a:off x="3783435" y="4968250"/>
            <a:ext cx="788565" cy="9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6A1171F2-F65A-4702-A754-99B2F3AC7565}"/>
              </a:ext>
            </a:extLst>
          </p:cNvPr>
          <p:cNvSpPr/>
          <p:nvPr/>
        </p:nvSpPr>
        <p:spPr>
          <a:xfrm>
            <a:off x="6062336" y="5066950"/>
            <a:ext cx="1160585" cy="159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1F410E7-F912-4E6B-A9D0-33600A6F93F4}"/>
              </a:ext>
            </a:extLst>
          </p:cNvPr>
          <p:cNvSpPr/>
          <p:nvPr/>
        </p:nvSpPr>
        <p:spPr>
          <a:xfrm>
            <a:off x="5176006" y="2130804"/>
            <a:ext cx="1191238" cy="287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D29DC42-8932-274A-9222-E0F9520E6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200" y="1464256"/>
            <a:ext cx="2477834" cy="4485024"/>
          </a:xfrm>
          <a:prstGeom prst="rect">
            <a:avLst/>
          </a:prstGeom>
        </p:spPr>
        <p:txBody>
          <a:bodyPr/>
          <a:lstStyle/>
          <a:p>
            <a:r>
              <a:rPr lang="de-DE" sz="1600" b="0" dirty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CDs, DVDs und Kassetten können im Katalog separat </a:t>
            </a:r>
            <a:r>
              <a:rPr lang="de-DE" sz="1600" b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gesucht werden. </a:t>
            </a:r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r>
              <a:rPr lang="de-DE" sz="1600" b="0" dirty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Der Standort AV-Magazin ist ein nicht </a:t>
            </a:r>
            <a:r>
              <a:rPr lang="de-DE" sz="1600" b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zugänglicher Bereich.</a:t>
            </a:r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r>
              <a:rPr lang="de-DE" sz="1600" b="0" dirty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Die Medien können über den Katalog bestellt und 4 Wochen </a:t>
            </a:r>
            <a:r>
              <a:rPr lang="de-DE" sz="1600" b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entliehen werden.</a:t>
            </a:r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  <a:p>
            <a:r>
              <a:rPr lang="de-DE" sz="1600" b="0" dirty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Ausnahmen gelten für DVDs </a:t>
            </a:r>
            <a:r>
              <a:rPr lang="de-DE" sz="1600" b="0">
                <a:solidFill>
                  <a:srgbClr val="466176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im Seminarapparat.</a:t>
            </a:r>
            <a:endParaRPr lang="de-DE" sz="1600" b="0" dirty="0">
              <a:solidFill>
                <a:srgbClr val="466176"/>
              </a:solidFill>
              <a:latin typeface="+mn-lt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EB95FCB-1F22-BF4B-A6E5-84C376341C7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AV-Medien (DVDs, CDs, usw.)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9C7DB7-431B-7B41-F2FF-7DDD97E5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20257"/>
            <a:ext cx="5893127" cy="383210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4641E62-C5FC-4040-A566-B423398B8272}"/>
              </a:ext>
            </a:extLst>
          </p:cNvPr>
          <p:cNvSpPr/>
          <p:nvPr/>
        </p:nvSpPr>
        <p:spPr>
          <a:xfrm>
            <a:off x="4829973" y="1033156"/>
            <a:ext cx="1213322" cy="2608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C77E69-1B0F-6F2E-AE9C-9EA76D54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48" y="3627226"/>
            <a:ext cx="4278771" cy="304213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2ADA8A3-968E-4817-BCC2-D205F59907CA}"/>
              </a:ext>
            </a:extLst>
          </p:cNvPr>
          <p:cNvSpPr/>
          <p:nvPr/>
        </p:nvSpPr>
        <p:spPr>
          <a:xfrm>
            <a:off x="3923928" y="6208370"/>
            <a:ext cx="1993720" cy="284501"/>
          </a:xfrm>
          <a:custGeom>
            <a:avLst/>
            <a:gdLst>
              <a:gd name="connsiteX0" fmla="*/ 0 w 1993720"/>
              <a:gd name="connsiteY0" fmla="*/ 0 h 284501"/>
              <a:gd name="connsiteX1" fmla="*/ 624699 w 1993720"/>
              <a:gd name="connsiteY1" fmla="*/ 0 h 284501"/>
              <a:gd name="connsiteX2" fmla="*/ 1229461 w 1993720"/>
              <a:gd name="connsiteY2" fmla="*/ 0 h 284501"/>
              <a:gd name="connsiteX3" fmla="*/ 1993720 w 1993720"/>
              <a:gd name="connsiteY3" fmla="*/ 0 h 284501"/>
              <a:gd name="connsiteX4" fmla="*/ 1993720 w 1993720"/>
              <a:gd name="connsiteY4" fmla="*/ 284501 h 284501"/>
              <a:gd name="connsiteX5" fmla="*/ 1349084 w 1993720"/>
              <a:gd name="connsiteY5" fmla="*/ 284501 h 284501"/>
              <a:gd name="connsiteX6" fmla="*/ 644636 w 1993720"/>
              <a:gd name="connsiteY6" fmla="*/ 284501 h 284501"/>
              <a:gd name="connsiteX7" fmla="*/ 0 w 1993720"/>
              <a:gd name="connsiteY7" fmla="*/ 284501 h 284501"/>
              <a:gd name="connsiteX8" fmla="*/ 0 w 1993720"/>
              <a:gd name="connsiteY8" fmla="*/ 0 h 28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720" h="284501" extrusionOk="0">
                <a:moveTo>
                  <a:pt x="0" y="0"/>
                </a:moveTo>
                <a:cubicBezTo>
                  <a:pt x="244266" y="24777"/>
                  <a:pt x="351702" y="-6572"/>
                  <a:pt x="624699" y="0"/>
                </a:cubicBezTo>
                <a:cubicBezTo>
                  <a:pt x="897696" y="6572"/>
                  <a:pt x="1063351" y="11634"/>
                  <a:pt x="1229461" y="0"/>
                </a:cubicBezTo>
                <a:cubicBezTo>
                  <a:pt x="1395571" y="-11634"/>
                  <a:pt x="1631139" y="26509"/>
                  <a:pt x="1993720" y="0"/>
                </a:cubicBezTo>
                <a:cubicBezTo>
                  <a:pt x="1993891" y="127946"/>
                  <a:pt x="1987450" y="207803"/>
                  <a:pt x="1993720" y="284501"/>
                </a:cubicBezTo>
                <a:cubicBezTo>
                  <a:pt x="1864676" y="289361"/>
                  <a:pt x="1662937" y="284762"/>
                  <a:pt x="1349084" y="284501"/>
                </a:cubicBezTo>
                <a:cubicBezTo>
                  <a:pt x="1035231" y="284240"/>
                  <a:pt x="923634" y="318408"/>
                  <a:pt x="644636" y="284501"/>
                </a:cubicBezTo>
                <a:cubicBezTo>
                  <a:pt x="365638" y="250594"/>
                  <a:pt x="185209" y="313734"/>
                  <a:pt x="0" y="284501"/>
                </a:cubicBezTo>
                <a:cubicBezTo>
                  <a:pt x="8967" y="220075"/>
                  <a:pt x="9043" y="134896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9796348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9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56A179-3AB6-6B19-23FA-6018704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" y="409733"/>
            <a:ext cx="7886700" cy="496517"/>
          </a:xfrm>
        </p:spPr>
        <p:txBody>
          <a:bodyPr/>
          <a:lstStyle/>
          <a:p>
            <a:r>
              <a:rPr lang="de-DE" dirty="0"/>
              <a:t>Seminarapparate suchen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E6476F-E170-3366-F831-0C25AB0C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0" r="24074" b="-3040"/>
          <a:stretch/>
        </p:blipFill>
        <p:spPr>
          <a:xfrm>
            <a:off x="293614" y="1772331"/>
            <a:ext cx="6222602" cy="426047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4A74938-BEAD-4C85-A806-6F1246CFD68B}"/>
              </a:ext>
            </a:extLst>
          </p:cNvPr>
          <p:cNvSpPr/>
          <p:nvPr/>
        </p:nvSpPr>
        <p:spPr>
          <a:xfrm>
            <a:off x="1331640" y="3933056"/>
            <a:ext cx="4754955" cy="576064"/>
          </a:xfrm>
          <a:custGeom>
            <a:avLst/>
            <a:gdLst>
              <a:gd name="connsiteX0" fmla="*/ 0 w 4754955"/>
              <a:gd name="connsiteY0" fmla="*/ 0 h 576064"/>
              <a:gd name="connsiteX1" fmla="*/ 4754955 w 4754955"/>
              <a:gd name="connsiteY1" fmla="*/ 0 h 576064"/>
              <a:gd name="connsiteX2" fmla="*/ 4754955 w 4754955"/>
              <a:gd name="connsiteY2" fmla="*/ 576064 h 576064"/>
              <a:gd name="connsiteX3" fmla="*/ 0 w 4754955"/>
              <a:gd name="connsiteY3" fmla="*/ 576064 h 576064"/>
              <a:gd name="connsiteX4" fmla="*/ 0 w 4754955"/>
              <a:gd name="connsiteY4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4955" h="576064" extrusionOk="0">
                <a:moveTo>
                  <a:pt x="0" y="0"/>
                </a:moveTo>
                <a:cubicBezTo>
                  <a:pt x="1239790" y="-156452"/>
                  <a:pt x="2850390" y="-21046"/>
                  <a:pt x="4754955" y="0"/>
                </a:cubicBezTo>
                <a:cubicBezTo>
                  <a:pt x="4797149" y="242844"/>
                  <a:pt x="4767080" y="436409"/>
                  <a:pt x="4754955" y="576064"/>
                </a:cubicBezTo>
                <a:cubicBezTo>
                  <a:pt x="3323405" y="696993"/>
                  <a:pt x="1570832" y="737519"/>
                  <a:pt x="0" y="576064"/>
                </a:cubicBezTo>
                <a:cubicBezTo>
                  <a:pt x="-23431" y="385548"/>
                  <a:pt x="23224" y="221218"/>
                  <a:pt x="0" y="0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695589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DFC592-83C9-9E96-E6A4-93F32F2E4F61}"/>
              </a:ext>
            </a:extLst>
          </p:cNvPr>
          <p:cNvSpPr txBox="1"/>
          <p:nvPr/>
        </p:nvSpPr>
        <p:spPr>
          <a:xfrm>
            <a:off x="6874147" y="2314954"/>
            <a:ext cx="1876425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buSzPct val="85000"/>
            </a:pPr>
            <a:r>
              <a:rPr lang="de-DE" sz="1600" b="0" dirty="0">
                <a:solidFill>
                  <a:srgbClr val="466176"/>
                </a:solidFill>
              </a:rPr>
              <a:t>Seminarapparats-bücher können direkt über den Katalog </a:t>
            </a:r>
            <a:r>
              <a:rPr lang="de-DE" sz="1600" b="0">
                <a:solidFill>
                  <a:srgbClr val="466176"/>
                </a:solidFill>
              </a:rPr>
              <a:t>gefunden werden.</a:t>
            </a:r>
            <a:endParaRPr lang="de-DE" sz="1600" b="0" dirty="0">
              <a:solidFill>
                <a:srgbClr val="466176"/>
              </a:solidFill>
            </a:endParaRPr>
          </a:p>
          <a:p>
            <a:pPr>
              <a:spcBef>
                <a:spcPts val="450"/>
              </a:spcBef>
              <a:buSzPct val="85000"/>
            </a:pPr>
            <a:endParaRPr lang="de-DE" sz="1600" b="0" dirty="0">
              <a:solidFill>
                <a:srgbClr val="466176"/>
              </a:solidFill>
            </a:endParaRPr>
          </a:p>
          <a:p>
            <a:pPr>
              <a:spcBef>
                <a:spcPts val="450"/>
              </a:spcBef>
              <a:buSzPct val="85000"/>
            </a:pPr>
            <a:r>
              <a:rPr lang="de-DE" sz="1600" dirty="0">
                <a:solidFill>
                  <a:srgbClr val="466176"/>
                </a:solidFill>
              </a:rPr>
              <a:t>Es kann sowohl nach einzelnen Titeln, als auch nach dem Namen des Dozenten </a:t>
            </a:r>
            <a:r>
              <a:rPr lang="de-DE" sz="1600">
                <a:solidFill>
                  <a:srgbClr val="466176"/>
                </a:solidFill>
              </a:rPr>
              <a:t>gesucht werden.</a:t>
            </a:r>
            <a:endParaRPr lang="de-DE" sz="1600" b="0" dirty="0">
              <a:solidFill>
                <a:srgbClr val="466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25BB6-E27A-499C-9B2F-D145797D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Recherchetipps</a:t>
            </a:r>
          </a:p>
        </p:txBody>
      </p:sp>
    </p:spTree>
    <p:extLst>
      <p:ext uri="{BB962C8B-B14F-4D97-AF65-F5344CB8AC3E}">
        <p14:creationId xmlns:p14="http://schemas.microsoft.com/office/powerpoint/2010/main" val="22493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801B2-E814-45F6-B214-4C568312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Der katalogPLUS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80799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A4233-084F-43BE-B417-8F906A94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Recherchetipps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61CAC6D0-7611-4687-BBA5-44A66CFE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700808"/>
            <a:ext cx="69818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2000" dirty="0">
                <a:cs typeface="Arial" charset="0"/>
              </a:rPr>
              <a:t> </a:t>
            </a:r>
            <a:r>
              <a:rPr lang="de-DE" altLang="de-DE" sz="2000" dirty="0">
                <a:latin typeface="+mn-lt"/>
                <a:cs typeface="Arial" charset="0"/>
              </a:rPr>
              <a:t>Verschiedene Schreibweisen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</a:rPr>
              <a:t>po­ly­fon </a:t>
            </a: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 po­ly­phon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de-DE" altLang="de-DE" sz="2000" dirty="0">
                <a:solidFill>
                  <a:prstClr val="black"/>
                </a:solidFill>
                <a:latin typeface="+mn-lt"/>
                <a:cs typeface="Arial" charset="0"/>
              </a:rPr>
              <a:t>Synonyme finden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</a:rPr>
              <a:t>Violine </a:t>
            </a: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  Geige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de-DE" altLang="de-DE" sz="2000" dirty="0">
                <a:solidFill>
                  <a:prstClr val="black"/>
                </a:solidFill>
                <a:latin typeface="+mn-lt"/>
                <a:cs typeface="Arial" charset="0"/>
              </a:rPr>
              <a:t>Begriffe ins Englische übersetzen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</a:rPr>
              <a:t>Musikunterricht </a:t>
            </a: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  </a:t>
            </a:r>
            <a:r>
              <a:rPr lang="de-DE" altLang="de-DE" sz="2000" dirty="0" err="1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music</a:t>
            </a: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de-DE" altLang="de-DE" sz="2000" dirty="0" err="1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education</a:t>
            </a:r>
            <a:endParaRPr lang="de-DE" altLang="de-DE" sz="2000" dirty="0">
              <a:solidFill>
                <a:srgbClr val="C00000"/>
              </a:solidFill>
              <a:latin typeface="+mn-lt"/>
              <a:cs typeface="Arial" charset="0"/>
              <a:sym typeface="Wingdings" pitchFamily="2" charset="2"/>
            </a:endParaRP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de-DE" altLang="de-DE" sz="2000" dirty="0">
                <a:solidFill>
                  <a:prstClr val="black"/>
                </a:solidFill>
                <a:latin typeface="+mn-lt"/>
                <a:cs typeface="Arial" charset="0"/>
              </a:rPr>
              <a:t>Unterbegriffe und Oberbegriffe bilden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</a:rPr>
              <a:t>Streichinstrument </a:t>
            </a:r>
            <a:r>
              <a:rPr lang="de-DE" altLang="de-DE" sz="20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 Violine  Bogen 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600" b="1" dirty="0">
              <a:solidFill>
                <a:srgbClr val="9933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9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040B6-2593-4C05-8F4D-39DCC432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6118391" cy="496517"/>
          </a:xfrm>
        </p:spPr>
        <p:txBody>
          <a:bodyPr/>
          <a:lstStyle/>
          <a:p>
            <a:r>
              <a:rPr lang="de-DE" altLang="de-DE" sz="1600" dirty="0">
                <a:latin typeface="+mn-lt"/>
              </a:rPr>
              <a:t>Beispiel für eine Wortliste zu einem Thema, um die Literatursuche besser zu strukturieren:</a:t>
            </a:r>
            <a:br>
              <a:rPr lang="de-DE" altLang="de-DE" sz="2800" dirty="0">
                <a:latin typeface="Arial" panose="020B0604020202020204" pitchFamily="34" charset="0"/>
              </a:rPr>
            </a:b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7BF5214-E033-4AD5-941C-BC24BC68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24977"/>
              </p:ext>
            </p:extLst>
          </p:nvPr>
        </p:nvGraphicFramePr>
        <p:xfrm>
          <a:off x="683568" y="1426370"/>
          <a:ext cx="7344816" cy="42348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3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Thema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Musikalische</a:t>
                      </a:r>
                      <a:r>
                        <a:rPr lang="de-DE" sz="2000" baseline="0" dirty="0">
                          <a:effectLst/>
                        </a:rPr>
                        <a:t> Begabung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Kernbegriffe des Themas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Musik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Begabung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Synonyme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Musikalität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Giftedness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Talent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</a:rPr>
                        <a:t>Oberbegriffe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Ästhetische</a:t>
                      </a:r>
                      <a:r>
                        <a:rPr lang="de-DE" sz="1400" baseline="0" dirty="0">
                          <a:effectLst/>
                        </a:rPr>
                        <a:t> Erziehung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Psychologie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>
                          <a:effectLst/>
                        </a:rPr>
                        <a:t>Unterbegriffe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Begabtenförderung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Hochbegabung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verwandte Begriffe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Musikpsychologie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79" marR="552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69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BCD27-2342-4584-B6EC-7399069E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365129"/>
            <a:ext cx="8058150" cy="496517"/>
          </a:xfrm>
        </p:spPr>
        <p:txBody>
          <a:bodyPr/>
          <a:lstStyle/>
          <a:p>
            <a:r>
              <a:rPr lang="de-DE" dirty="0"/>
              <a:t>Unterschied Stichwort/ Schlagwort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3527B2-0D6E-4EA2-A2F0-65E821C7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3" y="1267914"/>
            <a:ext cx="8229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Stichwort 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-</a:t>
            </a:r>
            <a:r>
              <a:rPr lang="de-DE" altLang="de-DE" sz="2400" dirty="0">
                <a:latin typeface="+mn-lt"/>
                <a:cs typeface="Arial" charset="0"/>
              </a:rPr>
              <a:t> </a:t>
            </a:r>
            <a:r>
              <a:rPr lang="de-DE" altLang="de-DE" sz="1800" dirty="0">
                <a:latin typeface="+mn-lt"/>
                <a:cs typeface="Arial" charset="0"/>
              </a:rPr>
              <a:t>kommt im Titel eines Buches/Aufsatzes vor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- werden vom Computer vergeben bzw. übernommen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3F9A24-12A9-41D0-8B1F-67136B679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2780232"/>
            <a:ext cx="57610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de-DE" alt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Schlagwort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- beschreibt den Inhalt eines Buches/Aufsatzes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- werden von Menschen vergeben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09D8E7-EEEF-4BF0-BDC8-50DCC45E8C55}"/>
              </a:ext>
            </a:extLst>
          </p:cNvPr>
          <p:cNvSpPr txBox="1"/>
          <p:nvPr/>
        </p:nvSpPr>
        <p:spPr>
          <a:xfrm>
            <a:off x="611560" y="4387206"/>
            <a:ext cx="75195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de-DE" alt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Beispiel Buchtitel:  </a:t>
            </a:r>
          </a:p>
          <a:p>
            <a:pPr>
              <a:buFontTx/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+mn-lt"/>
                <a:cs typeface="Arial" charset="0"/>
              </a:rPr>
              <a:t>Auf den Flügeln der Musik / Autor: Thorsten Pabst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Stichworte:    Flügeln   Musik</a:t>
            </a:r>
          </a:p>
          <a:p>
            <a:pPr>
              <a:buFontTx/>
              <a:buNone/>
              <a:defRPr/>
            </a:pP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Schlagworte: Klavierunterricht     Erwachsener</a:t>
            </a:r>
          </a:p>
        </p:txBody>
      </p:sp>
    </p:spTree>
    <p:extLst>
      <p:ext uri="{BB962C8B-B14F-4D97-AF65-F5344CB8AC3E}">
        <p14:creationId xmlns:p14="http://schemas.microsoft.com/office/powerpoint/2010/main" val="176610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E1C54-97F1-4456-B813-5FD32D6E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6550439" cy="496517"/>
          </a:xfrm>
        </p:spPr>
        <p:txBody>
          <a:bodyPr/>
          <a:lstStyle/>
          <a:p>
            <a:r>
              <a:rPr lang="de-DE" dirty="0"/>
              <a:t>Suchbegriffe verknüpfen – Boole‘sche Operatoren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917D69C-C165-48B6-8538-64425050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6" y="1719551"/>
            <a:ext cx="14938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E267E05-1B12-483D-A851-BB6CDF9F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07493"/>
            <a:ext cx="1476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5B5D5C8-AC72-45A5-BC69-5F311CA9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149080"/>
            <a:ext cx="150177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6A8AAD2-343F-41EC-B70F-1643DB296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896" y="1874421"/>
            <a:ext cx="4264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dirty="0">
                <a:latin typeface="+mn-lt"/>
                <a:cs typeface="Arial" charset="0"/>
              </a:rPr>
              <a:t>alle Begriffe müssen vorkommen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b="1" dirty="0">
                <a:latin typeface="+mn-lt"/>
                <a:cs typeface="Arial" charset="0"/>
              </a:rPr>
              <a:t>Musikunterricht </a:t>
            </a:r>
            <a:r>
              <a:rPr lang="de-DE" altLang="de-DE" sz="1600" b="1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de-DE" altLang="de-DE" sz="1600" b="1" dirty="0">
                <a:solidFill>
                  <a:srgbClr val="A50021"/>
                </a:solidFill>
                <a:latin typeface="+mj-lt"/>
                <a:cs typeface="Arial" charset="0"/>
              </a:rPr>
              <a:t>AND</a:t>
            </a:r>
            <a:r>
              <a:rPr lang="de-DE" altLang="de-DE" sz="1600" dirty="0">
                <a:solidFill>
                  <a:srgbClr val="A50021"/>
                </a:solidFill>
                <a:latin typeface="+mn-lt"/>
                <a:cs typeface="Arial" charset="0"/>
              </a:rPr>
              <a:t>  </a:t>
            </a:r>
            <a:r>
              <a:rPr lang="de-DE" altLang="de-DE" sz="1600" b="1" dirty="0">
                <a:latin typeface="+mn-lt"/>
                <a:cs typeface="Arial" charset="0"/>
              </a:rPr>
              <a:t>Grundschule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05F3DC5-2B61-451E-99BE-22BD4AD4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7" y="2904330"/>
            <a:ext cx="4264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dirty="0">
                <a:latin typeface="+mn-lt"/>
                <a:cs typeface="Arial" charset="0"/>
              </a:rPr>
              <a:t>mind. einer der Begriffe muss vorkommen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b="1" dirty="0">
                <a:latin typeface="+mn-lt"/>
                <a:cs typeface="Arial" charset="0"/>
              </a:rPr>
              <a:t>Musikunterricht</a:t>
            </a:r>
            <a:r>
              <a:rPr lang="de-DE" altLang="de-DE" sz="1600" dirty="0">
                <a:solidFill>
                  <a:srgbClr val="0099FF"/>
                </a:solidFill>
                <a:latin typeface="+mn-lt"/>
                <a:cs typeface="Arial" charset="0"/>
              </a:rPr>
              <a:t> </a:t>
            </a:r>
            <a:r>
              <a:rPr lang="de-DE" altLang="de-DE" sz="1600" b="1" dirty="0">
                <a:solidFill>
                  <a:srgbClr val="A50021"/>
                </a:solidFill>
                <a:latin typeface="+mn-lt"/>
                <a:cs typeface="Arial" charset="0"/>
              </a:rPr>
              <a:t>OR</a:t>
            </a:r>
            <a:r>
              <a:rPr lang="de-DE" altLang="de-DE" sz="1600" b="1" dirty="0">
                <a:solidFill>
                  <a:srgbClr val="CC0000"/>
                </a:solidFill>
                <a:latin typeface="+mn-lt"/>
                <a:cs typeface="Arial" charset="0"/>
              </a:rPr>
              <a:t> </a:t>
            </a:r>
            <a:r>
              <a:rPr lang="de-DE" altLang="de-DE" sz="1600" b="1" dirty="0">
                <a:latin typeface="+mn-lt"/>
                <a:cs typeface="Arial" charset="0"/>
              </a:rPr>
              <a:t> Grundschule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3D08B32-64AB-4B47-8EDF-87F0182F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5" y="4221088"/>
            <a:ext cx="4264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dirty="0">
                <a:latin typeface="+mn-lt"/>
                <a:cs typeface="Arial" charset="0"/>
              </a:rPr>
              <a:t>dieser Begriff darf nicht vorkommen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b="1" dirty="0">
                <a:latin typeface="+mn-lt"/>
                <a:cs typeface="Arial" charset="0"/>
              </a:rPr>
              <a:t>Musikunterricht </a:t>
            </a:r>
            <a:r>
              <a:rPr lang="de-DE" altLang="de-DE" sz="1600" b="1" dirty="0">
                <a:solidFill>
                  <a:srgbClr val="A50021"/>
                </a:solidFill>
                <a:latin typeface="+mn-lt"/>
                <a:cs typeface="Arial" charset="0"/>
              </a:rPr>
              <a:t>NOT </a:t>
            </a:r>
            <a:r>
              <a:rPr lang="de-DE" altLang="de-DE" sz="1600" b="1" dirty="0">
                <a:latin typeface="+mn-lt"/>
                <a:cs typeface="Arial" charset="0"/>
              </a:rPr>
              <a:t>Grundschule</a:t>
            </a:r>
            <a:endParaRPr lang="de-DE" altLang="de-DE" sz="1600" dirty="0">
              <a:solidFill>
                <a:srgbClr val="0099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8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C98D-1261-42F5-9BFF-56921880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624AE8E-E892-4255-8B61-303CAF21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16" y="4171529"/>
            <a:ext cx="78867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accent1"/>
                </a:solidFill>
                <a:latin typeface="+mn-lt"/>
                <a:cs typeface="Arial" charset="0"/>
              </a:rPr>
              <a:t>„</a:t>
            </a:r>
            <a:r>
              <a:rPr lang="de-DE" altLang="de-DE" sz="1800" dirty="0">
                <a:solidFill>
                  <a:schemeClr val="accent1"/>
                </a:solidFill>
                <a:latin typeface="+mn-lt"/>
                <a:cs typeface="Arial" charset="0"/>
              </a:rPr>
              <a:t>…</a:t>
            </a:r>
            <a:r>
              <a:rPr lang="de-DE" altLang="de-DE" sz="1800" b="1" dirty="0">
                <a:solidFill>
                  <a:schemeClr val="accent1"/>
                </a:solidFill>
                <a:latin typeface="+mn-lt"/>
                <a:cs typeface="Arial" charset="0"/>
              </a:rPr>
              <a:t>“</a:t>
            </a:r>
            <a:r>
              <a:rPr lang="de-DE" altLang="de-DE" sz="1800" dirty="0">
                <a:latin typeface="+mn-lt"/>
                <a:cs typeface="Arial" charset="0"/>
              </a:rPr>
              <a:t>		        	 genaue Wortfolge definieren (</a:t>
            </a:r>
            <a:r>
              <a:rPr lang="de-DE" altLang="de-DE" sz="1800" i="1" dirty="0">
                <a:latin typeface="+mn-lt"/>
                <a:cs typeface="Arial" charset="0"/>
              </a:rPr>
              <a:t>Phrasensuche</a:t>
            </a:r>
            <a:r>
              <a:rPr lang="de-DE" altLang="de-DE" sz="1800" dirty="0">
                <a:latin typeface="+mn-lt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solidFill>
                  <a:srgbClr val="0099FF"/>
                </a:solidFill>
                <a:latin typeface="+mn-lt"/>
                <a:cs typeface="Arial" charset="0"/>
              </a:rPr>
              <a:t>		         	</a:t>
            </a:r>
            <a:r>
              <a:rPr lang="de-DE" altLang="de-DE" sz="1800" b="1" dirty="0">
                <a:solidFill>
                  <a:srgbClr val="C00000"/>
                </a:solidFill>
                <a:latin typeface="+mn-lt"/>
                <a:cs typeface="Arial" charset="0"/>
              </a:rPr>
              <a:t>„Saturday </a:t>
            </a:r>
            <a:r>
              <a:rPr lang="de-DE" altLang="de-DE" sz="1800" b="1" dirty="0" err="1">
                <a:solidFill>
                  <a:srgbClr val="C00000"/>
                </a:solidFill>
                <a:latin typeface="+mn-lt"/>
                <a:cs typeface="Arial" charset="0"/>
              </a:rPr>
              <a:t>night</a:t>
            </a:r>
            <a:r>
              <a:rPr lang="de-DE" altLang="de-DE" sz="18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de-DE" altLang="de-DE" sz="1800" b="1" dirty="0" err="1">
                <a:solidFill>
                  <a:srgbClr val="C00000"/>
                </a:solidFill>
                <a:latin typeface="+mn-lt"/>
                <a:cs typeface="Arial" charset="0"/>
              </a:rPr>
              <a:t>fever</a:t>
            </a:r>
            <a:r>
              <a:rPr lang="de-DE" altLang="de-DE" sz="1800" b="1" dirty="0">
                <a:solidFill>
                  <a:srgbClr val="C00000"/>
                </a:solidFill>
                <a:latin typeface="+mn-lt"/>
                <a:cs typeface="Arial" charset="0"/>
              </a:rPr>
              <a:t>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0E1F2C-445F-4A82-AFB5-85D8B4E1C033}"/>
              </a:ext>
            </a:extLst>
          </p:cNvPr>
          <p:cNvSpPr txBox="1"/>
          <p:nvPr/>
        </p:nvSpPr>
        <p:spPr>
          <a:xfrm>
            <a:off x="683568" y="1700808"/>
            <a:ext cx="720080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b="1" dirty="0">
                <a:solidFill>
                  <a:schemeClr val="accent1"/>
                </a:solidFill>
                <a:latin typeface="+mn-lt"/>
                <a:cs typeface="Arial" charset="0"/>
              </a:rPr>
              <a:t>Trunkierung</a:t>
            </a:r>
            <a:r>
              <a:rPr lang="de-DE" alt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  <a:cs typeface="Arial" charset="0"/>
              </a:rPr>
              <a:t>		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Platzhalter für </a:t>
            </a:r>
            <a:r>
              <a:rPr lang="de-DE" altLang="de-DE" sz="1800" b="1" dirty="0">
                <a:solidFill>
                  <a:schemeClr val="tx1"/>
                </a:solidFill>
                <a:latin typeface="+mn-lt"/>
                <a:cs typeface="Arial" charset="0"/>
              </a:rPr>
              <a:t>ein oder mehrere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 Zeichen 					Häufige Symbole</a:t>
            </a:r>
            <a:r>
              <a:rPr lang="de-DE" altLang="de-DE" sz="1800" dirty="0">
                <a:latin typeface="+mn-lt"/>
                <a:cs typeface="Arial" charset="0"/>
              </a:rPr>
              <a:t>: </a:t>
            </a:r>
            <a:r>
              <a:rPr lang="de-DE" altLang="de-DE" sz="1800" b="1" dirty="0">
                <a:solidFill>
                  <a:srgbClr val="A50021"/>
                </a:solidFill>
                <a:latin typeface="+mn-lt"/>
                <a:cs typeface="Arial" charset="0"/>
              </a:rPr>
              <a:t>*, ?, $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800" b="1" dirty="0">
              <a:solidFill>
                <a:srgbClr val="A50021"/>
              </a:solidFill>
              <a:latin typeface="+mn-lt"/>
              <a:cs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					</a:t>
            </a:r>
            <a:r>
              <a:rPr lang="de-DE" altLang="de-DE" sz="1800" dirty="0">
                <a:solidFill>
                  <a:srgbClr val="A50021"/>
                </a:solidFill>
                <a:latin typeface="+mn-lt"/>
                <a:cs typeface="Arial" charset="0"/>
              </a:rPr>
              <a:t>Rechts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: Klavier</a:t>
            </a:r>
            <a:r>
              <a:rPr lang="de-DE" altLang="de-DE" sz="1800" b="1" dirty="0">
                <a:solidFill>
                  <a:srgbClr val="A50021"/>
                </a:solidFill>
                <a:latin typeface="+mn-lt"/>
                <a:cs typeface="Arial" charset="0"/>
              </a:rPr>
              <a:t>*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 	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  <a:sym typeface="Wingdings" pitchFamily="2" charset="2"/>
              </a:rPr>
              <a:t>Klavier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unterricht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  <a:sym typeface="Wingdings" pitchFamily="2" charset="2"/>
              </a:rPr>
              <a:t>,  </a:t>
            </a:r>
            <a:r>
              <a:rPr lang="de-DE" altLang="de-DE" sz="1800" dirty="0">
                <a:solidFill>
                  <a:srgbClr val="0099FF"/>
                </a:solidFill>
                <a:latin typeface="+mn-lt"/>
                <a:cs typeface="Arial" charset="0"/>
                <a:sym typeface="Wingdings" pitchFamily="2" charset="2"/>
              </a:rPr>
              <a:t>					                                      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  <a:sym typeface="Wingdings" pitchFamily="2" charset="2"/>
              </a:rPr>
              <a:t>Klavier</a:t>
            </a:r>
            <a:r>
              <a:rPr lang="de-DE" altLang="de-DE" sz="1800" dirty="0">
                <a:solidFill>
                  <a:srgbClr val="CB2807"/>
                </a:solidFill>
                <a:latin typeface="+mn-lt"/>
                <a:cs typeface="Arial" charset="0"/>
                <a:sym typeface="Wingdings" pitchFamily="2" charset="2"/>
              </a:rPr>
              <a:t>begleitung </a:t>
            </a:r>
            <a:r>
              <a:rPr lang="de-DE" altLang="de-DE" sz="1800" dirty="0">
                <a:latin typeface="+mn-lt"/>
                <a:cs typeface="Arial" charset="0"/>
                <a:sym typeface="Wingdings" pitchFamily="2" charset="2"/>
              </a:rPr>
              <a:t>…</a:t>
            </a:r>
            <a:endParaRPr lang="de-DE" altLang="de-DE" sz="1800" dirty="0">
              <a:solidFill>
                <a:srgbClr val="0099FF"/>
              </a:solidFill>
              <a:latin typeface="+mn-lt"/>
              <a:cs typeface="Arial" charset="0"/>
              <a:sym typeface="Wingdings" pitchFamily="2" charset="2"/>
            </a:endParaRP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hlink"/>
                </a:solidFill>
                <a:latin typeface="+mn-lt"/>
                <a:cs typeface="Arial" charset="0"/>
              </a:rPr>
              <a:t>  					</a:t>
            </a:r>
            <a:r>
              <a:rPr lang="de-DE" altLang="de-DE" sz="1800" dirty="0">
                <a:solidFill>
                  <a:srgbClr val="A50021"/>
                </a:solidFill>
                <a:latin typeface="+mn-lt"/>
                <a:cs typeface="Arial" charset="0"/>
              </a:rPr>
              <a:t>Links</a:t>
            </a:r>
            <a:r>
              <a:rPr lang="de-DE" altLang="de-DE" sz="1800" dirty="0">
                <a:latin typeface="+mn-lt"/>
                <a:cs typeface="Arial" charset="0"/>
              </a:rPr>
              <a:t>: </a:t>
            </a:r>
            <a:r>
              <a:rPr lang="de-DE" altLang="de-DE" sz="1800" b="1" dirty="0">
                <a:solidFill>
                  <a:srgbClr val="A50021"/>
                </a:solidFill>
                <a:latin typeface="+mn-lt"/>
                <a:cs typeface="Arial" charset="0"/>
              </a:rPr>
              <a:t>*</a:t>
            </a:r>
            <a:r>
              <a:rPr lang="de-DE" altLang="de-DE" sz="1800" dirty="0" err="1">
                <a:solidFill>
                  <a:schemeClr val="tx1"/>
                </a:solidFill>
                <a:latin typeface="+mn-lt"/>
                <a:cs typeface="Arial" charset="0"/>
              </a:rPr>
              <a:t>musik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</a:t>
            </a:r>
            <a:r>
              <a:rPr lang="de-DE" altLang="de-DE" sz="1800" dirty="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Film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  <a:sym typeface="Wingdings" pitchFamily="2" charset="2"/>
              </a:rPr>
              <a:t>musik, </a:t>
            </a:r>
            <a:r>
              <a:rPr lang="de-DE" altLang="de-DE" sz="1800" dirty="0">
                <a:solidFill>
                  <a:srgbClr val="C00000"/>
                </a:solidFill>
                <a:latin typeface="+mn-lt"/>
                <a:cs typeface="Arial" charset="0"/>
                <a:sym typeface="Wingdings" pitchFamily="2" charset="2"/>
              </a:rPr>
              <a:t>Tanz</a:t>
            </a: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  <a:sym typeface="Wingdings" pitchFamily="2" charset="2"/>
              </a:rPr>
              <a:t>musik …</a:t>
            </a:r>
            <a:r>
              <a:rPr lang="de-DE" altLang="de-DE" sz="1800" dirty="0">
                <a:cs typeface="Arial" charset="0"/>
                <a:sym typeface="Wingdings" pitchFamily="2" charset="2"/>
              </a:rPr>
              <a:t>				</a:t>
            </a:r>
            <a:endParaRPr lang="de-DE" altLang="de-DE" sz="2000" dirty="0"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2A0F1DE-6727-4934-992A-6044395A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5445224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b="1" dirty="0" err="1">
                <a:solidFill>
                  <a:srgbClr val="C00000"/>
                </a:solidFill>
                <a:latin typeface="+mn-lt"/>
                <a:cs typeface="Arial" charset="0"/>
              </a:rPr>
              <a:t>Tippfehelr</a:t>
            </a:r>
            <a:r>
              <a:rPr lang="de-DE" altLang="de-DE" sz="1800" b="1" dirty="0">
                <a:solidFill>
                  <a:srgbClr val="C00000"/>
                </a:solidFill>
                <a:latin typeface="+mn-lt"/>
                <a:cs typeface="Arial" charset="0"/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5216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 noChangeArrowheads="1"/>
          </p:cNvSpPr>
          <p:nvPr>
            <p:ph type="title"/>
          </p:nvPr>
        </p:nvSpPr>
        <p:spPr>
          <a:xfrm>
            <a:off x="630238" y="457200"/>
            <a:ext cx="2949575" cy="1243013"/>
          </a:xfrm>
        </p:spPr>
        <p:txBody>
          <a:bodyPr/>
          <a:lstStyle/>
          <a:p>
            <a:r>
              <a:rPr lang="de-DE" altLang="de-DE" dirty="0">
                <a:solidFill>
                  <a:srgbClr val="C00000"/>
                </a:solidFill>
                <a:latin typeface="+mn-lt"/>
              </a:rPr>
              <a:t>Filter in Datenbanken</a:t>
            </a:r>
          </a:p>
        </p:txBody>
      </p:sp>
      <p:sp>
        <p:nvSpPr>
          <p:cNvPr id="37891" name="Textplatzhalter 3"/>
          <p:cNvSpPr>
            <a:spLocks noGrp="1" noChangeArrowheads="1"/>
          </p:cNvSpPr>
          <p:nvPr>
            <p:ph type="body" sz="half" idx="2"/>
          </p:nvPr>
        </p:nvSpPr>
        <p:spPr>
          <a:xfrm>
            <a:off x="630238" y="2205038"/>
            <a:ext cx="2949575" cy="2376487"/>
          </a:xfrm>
        </p:spPr>
        <p:txBody>
          <a:bodyPr/>
          <a:lstStyle/>
          <a:p>
            <a:r>
              <a:rPr lang="de-DE" altLang="de-DE" sz="1800" dirty="0">
                <a:latin typeface="+mn-lt"/>
              </a:rPr>
              <a:t>Formale und inhaltliche Einschränkungen sind in vielen Datenbanken möglich</a:t>
            </a:r>
          </a:p>
          <a:p>
            <a:r>
              <a:rPr lang="de-DE" altLang="de-DE" sz="1800" dirty="0">
                <a:latin typeface="+mn-lt"/>
              </a:rPr>
              <a:t>Diese Filter sind hilfreich um große Treffermengen überschaubar zu machen und zu verfeinern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82" y="732061"/>
            <a:ext cx="1686505" cy="53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9941"/>
            <a:ext cx="1491483" cy="43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32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54871-81E8-4B28-A3A1-D8C189A4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Websuche und Datenbanken</a:t>
            </a:r>
          </a:p>
        </p:txBody>
      </p:sp>
    </p:spTree>
    <p:extLst>
      <p:ext uri="{BB962C8B-B14F-4D97-AF65-F5344CB8AC3E}">
        <p14:creationId xmlns:p14="http://schemas.microsoft.com/office/powerpoint/2010/main" val="358989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4D59C-CD14-400B-9C79-0C4B7F4B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Informationsquellen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27768E1-8B15-4537-92AB-AF3B85E79C3A}"/>
              </a:ext>
            </a:extLst>
          </p:cNvPr>
          <p:cNvSpPr/>
          <p:nvPr/>
        </p:nvSpPr>
        <p:spPr>
          <a:xfrm>
            <a:off x="5141855" y="2884441"/>
            <a:ext cx="3071812" cy="1063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CA3103-EA7E-4F91-970C-1AFAAF2495DC}"/>
              </a:ext>
            </a:extLst>
          </p:cNvPr>
          <p:cNvSpPr/>
          <p:nvPr/>
        </p:nvSpPr>
        <p:spPr>
          <a:xfrm>
            <a:off x="5136215" y="1884672"/>
            <a:ext cx="3071812" cy="102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Legende mit Pfeil nach rechts 34">
            <a:extLst>
              <a:ext uri="{FF2B5EF4-FFF2-40B4-BE49-F238E27FC236}">
                <a16:creationId xmlns:a16="http://schemas.microsoft.com/office/drawing/2014/main" id="{CE9DF1E6-7C8F-4947-8B8C-9B0454AC858D}"/>
              </a:ext>
            </a:extLst>
          </p:cNvPr>
          <p:cNvSpPr/>
          <p:nvPr/>
        </p:nvSpPr>
        <p:spPr>
          <a:xfrm>
            <a:off x="744538" y="3875959"/>
            <a:ext cx="4032250" cy="1722437"/>
          </a:xfrm>
          <a:prstGeom prst="rightArrowCallout">
            <a:avLst>
              <a:gd name="adj1" fmla="val 30898"/>
              <a:gd name="adj2" fmla="val 29424"/>
              <a:gd name="adj3" fmla="val 25000"/>
              <a:gd name="adj4" fmla="val 511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Legende mit Pfeil nach rechts 35">
            <a:extLst>
              <a:ext uri="{FF2B5EF4-FFF2-40B4-BE49-F238E27FC236}">
                <a16:creationId xmlns:a16="http://schemas.microsoft.com/office/drawing/2014/main" id="{68403086-34F6-4C5A-ABD6-D3118256B681}"/>
              </a:ext>
            </a:extLst>
          </p:cNvPr>
          <p:cNvSpPr/>
          <p:nvPr/>
        </p:nvSpPr>
        <p:spPr>
          <a:xfrm>
            <a:off x="724070" y="1765459"/>
            <a:ext cx="4032250" cy="19843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17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DE89A32-E40A-416C-8D89-C398F650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3" y="1748204"/>
            <a:ext cx="2232025" cy="1984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Monografie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Sammelwerk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Dissertation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Lehrbuch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Nachschlagewerk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Zeitschrift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de-DE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280892E-A3B2-4736-B55C-64D4286C7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35" y="1343785"/>
            <a:ext cx="3311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Publikationsnachweis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0CB9564-A82E-42F6-91D4-725514C2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883" y="1952992"/>
            <a:ext cx="31686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600" b="1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b="1" dirty="0">
                <a:latin typeface="+mn-lt"/>
                <a:cs typeface="Arial" charset="0"/>
                <a:hlinkClick r:id="rId2"/>
              </a:rPr>
              <a:t>Bibliothekskatalog</a:t>
            </a:r>
            <a:br>
              <a:rPr lang="de-DE" altLang="de-DE" sz="1600" b="1" dirty="0">
                <a:latin typeface="+mn-lt"/>
                <a:cs typeface="Arial" charset="0"/>
              </a:rPr>
            </a:br>
            <a:endParaRPr lang="de-DE" altLang="de-DE" sz="1600" b="1" dirty="0">
              <a:latin typeface="+mn-lt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600" i="1" dirty="0">
              <a:latin typeface="+mn-lt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1600" b="1" i="1" dirty="0">
                <a:latin typeface="+mn-lt"/>
                <a:cs typeface="Arial" charset="0"/>
                <a:hlinkClick r:id="rId3"/>
              </a:rPr>
              <a:t>Digitale Bibliothek (</a:t>
            </a:r>
            <a:r>
              <a:rPr lang="de-DE" altLang="de-DE" sz="1600" b="1" i="1" dirty="0" err="1">
                <a:latin typeface="+mn-lt"/>
                <a:cs typeface="Arial" charset="0"/>
                <a:hlinkClick r:id="rId3"/>
              </a:rPr>
              <a:t>DigiBib</a:t>
            </a:r>
            <a:r>
              <a:rPr lang="de-DE" altLang="de-DE" sz="1600" b="1" i="1" dirty="0">
                <a:latin typeface="Calibri Light" panose="020F0302020204030204" pitchFamily="34" charset="0"/>
                <a:cs typeface="Arial" charset="0"/>
                <a:hlinkClick r:id="rId3"/>
              </a:rPr>
              <a:t>)</a:t>
            </a:r>
            <a:endParaRPr lang="de-DE" altLang="de-DE" sz="1600" b="1" i="1" dirty="0">
              <a:latin typeface="Calibri Light" panose="020F0302020204030204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600" i="1" dirty="0">
              <a:cs typeface="Arial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F3087E6-8AD8-4B0D-A26F-EA41AA1D2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4509120"/>
            <a:ext cx="3432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b="1" dirty="0">
                <a:latin typeface="+mn-lt"/>
                <a:hlinkClick r:id="rId4"/>
              </a:rPr>
              <a:t>Datenbanken</a:t>
            </a:r>
            <a:endParaRPr lang="de-DE" altLang="de-DE" sz="1600" b="1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 dirty="0">
                <a:latin typeface="+mn-lt"/>
              </a:rPr>
              <a:t>(JSTOR, </a:t>
            </a:r>
            <a:r>
              <a:rPr lang="de-DE" altLang="de-DE" sz="1600" dirty="0" err="1">
                <a:latin typeface="+mn-lt"/>
              </a:rPr>
              <a:t>PsycInfo</a:t>
            </a:r>
            <a:r>
              <a:rPr lang="de-DE" altLang="de-DE" sz="1600" dirty="0">
                <a:latin typeface="+mn-lt"/>
              </a:rPr>
              <a:t>, Eric etc.)</a:t>
            </a:r>
            <a:r>
              <a:rPr lang="de-DE" altLang="de-DE" sz="1600" b="1" dirty="0">
                <a:latin typeface="+mn-lt"/>
              </a:rPr>
              <a:t> </a:t>
            </a:r>
            <a:endParaRPr lang="de-DE" altLang="de-DE" sz="1600" dirty="0">
              <a:latin typeface="+mn-lt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78DEC684-81B6-4724-8346-A795B3DB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91" y="1214810"/>
            <a:ext cx="1806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Publikationsart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7D4BCC2-934D-465B-A11A-7A2CBD36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854861"/>
            <a:ext cx="2232025" cy="16557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Zeitschriftenartikel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Beitrag in einem Sammelwerk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Konferenzbeitrag</a:t>
            </a:r>
          </a:p>
          <a:p>
            <a:pPr>
              <a:spcBef>
                <a:spcPct val="20000"/>
              </a:spcBef>
              <a:defRPr/>
            </a:pPr>
            <a:r>
              <a:rPr lang="de-DE" dirty="0">
                <a:latin typeface="+mn-lt"/>
                <a:cs typeface="+mn-cs"/>
              </a:rPr>
              <a:t>Rezension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DE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13" name="Eingekerbter Pfeil nach rechts 2">
            <a:extLst>
              <a:ext uri="{FF2B5EF4-FFF2-40B4-BE49-F238E27FC236}">
                <a16:creationId xmlns:a16="http://schemas.microsoft.com/office/drawing/2014/main" id="{5CB3F424-BE8D-4124-9D03-B0166DC88FD4}"/>
              </a:ext>
            </a:extLst>
          </p:cNvPr>
          <p:cNvSpPr>
            <a:spLocks noChangeArrowheads="1"/>
          </p:cNvSpPr>
          <p:nvPr/>
        </p:nvSpPr>
        <p:spPr bwMode="auto">
          <a:xfrm rot="20400055">
            <a:off x="2949571" y="3487103"/>
            <a:ext cx="2105149" cy="525462"/>
          </a:xfrm>
          <a:prstGeom prst="notchedRightArrow">
            <a:avLst>
              <a:gd name="adj1" fmla="val 50000"/>
              <a:gd name="adj2" fmla="val 49994"/>
            </a:avLst>
          </a:prstGeom>
          <a:noFill/>
          <a:ln w="25400" algn="ctr">
            <a:solidFill>
              <a:srgbClr val="A5002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FE16D-459E-408A-95EA-0CEE9499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Recherche im öffentlichen Web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755D95-F358-4A80-A248-4FE102633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32" y="1537092"/>
            <a:ext cx="6406423" cy="4955779"/>
          </a:xfrm>
        </p:spPr>
        <p:txBody>
          <a:bodyPr/>
          <a:lstStyle/>
          <a:p>
            <a:pPr marL="0" indent="0" eaLnBrk="1" hangingPunct="1">
              <a:buClr>
                <a:srgbClr val="C00000"/>
              </a:buClr>
              <a:buSzPct val="100000"/>
              <a:buNone/>
              <a:defRPr/>
            </a:pPr>
            <a:r>
              <a:rPr lang="de-DE" altLang="de-DE" sz="1600" b="1" dirty="0">
                <a:solidFill>
                  <a:srgbClr val="000000"/>
                </a:solidFill>
                <a:latin typeface="+mn-lt"/>
                <a:ea typeface="+mn-ea"/>
              </a:rPr>
              <a:t>	Probleme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Große Treffermengen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Invisible (auch </a:t>
            </a:r>
            <a:r>
              <a:rPr lang="de-DE" altLang="de-DE" sz="1600" dirty="0" err="1">
                <a:solidFill>
                  <a:srgbClr val="000000"/>
                </a:solidFill>
                <a:latin typeface="+mn-lt"/>
                <a:ea typeface="+mn-ea"/>
              </a:rPr>
              <a:t>academic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) Web    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Fehlende Qualitätsprüfung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SzPct val="100000"/>
              <a:buNone/>
              <a:defRPr/>
            </a:pPr>
            <a:r>
              <a:rPr lang="de-DE" altLang="de-DE" sz="1600" b="1" dirty="0">
                <a:solidFill>
                  <a:srgbClr val="000000"/>
                </a:solidFill>
                <a:latin typeface="+mn-lt"/>
                <a:ea typeface="+mn-ea"/>
              </a:rPr>
              <a:t>	Vorteile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 Direkter Zugriff</a:t>
            </a:r>
          </a:p>
          <a:p>
            <a:pPr marL="295275" indent="-285750" eaLnBrk="1" hangingPunct="1"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 Große Treffermengen an wissenschaftlicher Literatur (Beiträge aus Fachzeitschriften, Konferenzbeiträge, Dissertationen, Diplomarbeiten 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81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3AD0E-39A0-4032-AC6A-AB03C219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774575" cy="1191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sz="2800" dirty="0">
                <a:solidFill>
                  <a:schemeClr val="accent1"/>
                </a:solidFill>
              </a:rPr>
              <a:t>Auswahl wissenschaftlicher Suchmaschinen im Internet</a:t>
            </a:r>
            <a:br>
              <a:rPr lang="de-DE" altLang="de-DE" sz="2800" dirty="0">
                <a:solidFill>
                  <a:srgbClr val="2DA2BF"/>
                </a:solidFill>
              </a:rPr>
            </a:b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B37F54-6701-490B-AFAF-E9F616E9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9663"/>
            <a:ext cx="15811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E3EB36A-2664-4B53-BFEC-85D99C35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9663"/>
            <a:ext cx="2133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4BEE39C-FEE7-4805-B5D0-2B8864904F16}"/>
              </a:ext>
            </a:extLst>
          </p:cNvPr>
          <p:cNvSpPr txBox="1"/>
          <p:nvPr/>
        </p:nvSpPr>
        <p:spPr>
          <a:xfrm>
            <a:off x="4786511" y="2831224"/>
            <a:ext cx="345638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frei zugängliche wissenschaftliche Literatur (Zeitschriftenartikel, Abschlussarbeiten etc.) und einer Zitierfunktion</a:t>
            </a:r>
          </a:p>
          <a:p>
            <a:pPr marL="285750" indent="-285750"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Bibliographische Nachweise von Büchern</a:t>
            </a:r>
          </a:p>
          <a:p>
            <a:pPr marL="285750" indent="-285750"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Digitalisierte Volltexte aus ‚Google </a:t>
            </a:r>
            <a:r>
              <a:rPr lang="de-DE" altLang="de-DE" sz="1800" dirty="0" err="1">
                <a:solidFill>
                  <a:srgbClr val="000000"/>
                </a:solidFill>
                <a:latin typeface="+mn-lt"/>
                <a:ea typeface="+mn-ea"/>
              </a:rPr>
              <a:t>books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‘</a:t>
            </a:r>
          </a:p>
          <a:p>
            <a:pPr marL="285750">
              <a:spcBef>
                <a:spcPts val="350"/>
              </a:spcBef>
              <a:buSzPct val="85000"/>
              <a:defRPr/>
            </a:pPr>
            <a:r>
              <a:rPr lang="de-DE" altLang="de-DE" sz="1800" u="sng" dirty="0">
                <a:solidFill>
                  <a:srgbClr val="0070C0"/>
                </a:solidFill>
                <a:latin typeface="+mn-lt"/>
                <a:ea typeface="+mn-ea"/>
                <a:hlinkClick r:id="rId4"/>
              </a:rPr>
              <a:t>http://scholar.google.de/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7B4194-D618-41E6-8CC2-4BD5ED882E09}"/>
              </a:ext>
            </a:extLst>
          </p:cNvPr>
          <p:cNvSpPr txBox="1"/>
          <p:nvPr/>
        </p:nvSpPr>
        <p:spPr>
          <a:xfrm>
            <a:off x="669896" y="2831224"/>
            <a:ext cx="313494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Weltweit größte, wissenschaftliche Suchmaschine</a:t>
            </a:r>
          </a:p>
          <a:p>
            <a:pPr marL="285750" indent="-285750"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ea typeface="+mn-ea"/>
              </a:rPr>
              <a:t>Online-Publikationen als Open-Access-Dokumente</a:t>
            </a:r>
          </a:p>
          <a:p>
            <a:pPr marL="285750">
              <a:spcBef>
                <a:spcPts val="350"/>
              </a:spcBef>
              <a:buSzPct val="85000"/>
              <a:defRPr/>
            </a:pPr>
            <a:endParaRPr lang="de-DE" altLang="de-DE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>
              <a:spcBef>
                <a:spcPts val="350"/>
              </a:spcBef>
              <a:buSzPct val="85000"/>
              <a:defRPr/>
            </a:pPr>
            <a:r>
              <a:rPr lang="de-DE" altLang="de-DE" u="sng" dirty="0">
                <a:solidFill>
                  <a:srgbClr val="0070C0"/>
                </a:solidFill>
                <a:latin typeface="+mn-lt"/>
                <a:ea typeface="+mn-ea"/>
                <a:hlinkClick r:id="rId5"/>
              </a:rPr>
              <a:t>http://www.base-search.net/</a:t>
            </a:r>
          </a:p>
        </p:txBody>
      </p:sp>
    </p:spTree>
    <p:extLst>
      <p:ext uri="{BB962C8B-B14F-4D97-AF65-F5344CB8AC3E}">
        <p14:creationId xmlns:p14="http://schemas.microsoft.com/office/powerpoint/2010/main" val="118813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8687D4C-CF95-4B6D-92AB-1C907410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01" y="2198291"/>
            <a:ext cx="2371332" cy="33477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0385E93-D1B2-4407-AC78-4F046C1D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6" y="332656"/>
            <a:ext cx="7886700" cy="496517"/>
          </a:xfrm>
        </p:spPr>
        <p:txBody>
          <a:bodyPr/>
          <a:lstStyle/>
          <a:p>
            <a:r>
              <a:rPr lang="de-DE" dirty="0" err="1"/>
              <a:t>katalogPLUS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5B3DA0-CADC-4F74-97CD-D06AA92EF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833" y="2676087"/>
            <a:ext cx="5983288" cy="313841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1600" dirty="0"/>
              <a:t>Im Bibliothekskatalog finden Sie den Bestand der  </a:t>
            </a:r>
            <a:r>
              <a:rPr lang="de-DE" altLang="de-DE" sz="1600"/>
              <a:t>Universitätsbibliothek Koblenz.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endParaRPr lang="de-DE" altLang="de-DE" sz="16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1600" dirty="0"/>
              <a:t>Es kann nach verschiedenen Angaben der Medien gesucht werden (Titel, Autor, </a:t>
            </a:r>
            <a:r>
              <a:rPr lang="de-DE" altLang="de-DE" sz="1600"/>
              <a:t>ISBN,…).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endParaRPr lang="de-DE" altLang="de-DE" sz="1600" dirty="0"/>
          </a:p>
          <a:p>
            <a:pPr>
              <a:lnSpc>
                <a:spcPct val="80000"/>
              </a:lnSpc>
              <a:spcBef>
                <a:spcPts val="450"/>
              </a:spcBef>
              <a:buSzPct val="85000"/>
            </a:pPr>
            <a:r>
              <a:rPr lang="de-DE" altLang="de-DE" sz="1600" dirty="0"/>
              <a:t>Die jeweils einzelnen Inhalte von</a:t>
            </a:r>
            <a:r>
              <a:rPr lang="de-DE" sz="1600" dirty="0"/>
              <a:t> unselbständiger Literatur, wie Zeitschriftenaufsätze und Beiträge aus Sammelwerken </a:t>
            </a:r>
            <a:r>
              <a:rPr lang="de-DE" sz="1600"/>
              <a:t>können ebenfalls im Suchbereich UB-Katalog und Artikel + gesucht werden. </a:t>
            </a:r>
            <a:endParaRPr lang="de-DE" sz="16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endParaRPr lang="de-DE" altLang="de-DE" sz="1600" dirty="0"/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1600"/>
              <a:t>Den Zugang zum Bibliothekskatalog </a:t>
            </a:r>
            <a:r>
              <a:rPr lang="de-DE" altLang="de-DE" sz="1600" dirty="0"/>
              <a:t>finden Sie immer auf der linken Seite </a:t>
            </a:r>
            <a:r>
              <a:rPr lang="de-DE" altLang="de-DE" sz="1600"/>
              <a:t>unserer Homepage. </a:t>
            </a:r>
            <a:endParaRPr lang="de-DE" altLang="de-DE" sz="1600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AC4D26-E435-4B4D-A566-50A28EDF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43498"/>
            <a:ext cx="8539443" cy="1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2CA49-27BE-4ED2-AE17-552A8BF2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73F3677-6AEC-4367-9D78-3EC7BDB7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" y="891374"/>
            <a:ext cx="8135938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47D02B6-D1AA-4512-A3BD-E73BA481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0284"/>
            <a:ext cx="59039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>
            <a:extLst>
              <a:ext uri="{FF2B5EF4-FFF2-40B4-BE49-F238E27FC236}">
                <a16:creationId xmlns:a16="http://schemas.microsoft.com/office/drawing/2014/main" id="{73820263-C5E6-464A-8906-BEAAB25E9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7888" y="2818599"/>
            <a:ext cx="1871662" cy="1871663"/>
          </a:xfrm>
          <a:prstGeom prst="line">
            <a:avLst/>
          </a:prstGeom>
          <a:noFill/>
          <a:ln w="9360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516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6FAA5-2CFC-4CFA-8D14-22B7D599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Google Scholar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986E3A-FBC1-47E2-A48D-E70C591B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6253203" cy="4464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B7E9F2-CB4C-4193-9734-3C8C1F4B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68960"/>
            <a:ext cx="3679300" cy="2220267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2F80FBA-1DB6-43F2-83CC-1E0A86166E07}"/>
              </a:ext>
            </a:extLst>
          </p:cNvPr>
          <p:cNvCxnSpPr/>
          <p:nvPr/>
        </p:nvCxnSpPr>
        <p:spPr>
          <a:xfrm>
            <a:off x="2555776" y="2708920"/>
            <a:ext cx="2664296" cy="1080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65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0ABC8-CCB8-4CFF-A533-C555302C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20"/>
            <a:ext cx="3670119" cy="615599"/>
          </a:xfrm>
        </p:spPr>
        <p:txBody>
          <a:bodyPr>
            <a:normAutofit/>
          </a:bodyPr>
          <a:lstStyle/>
          <a:p>
            <a:r>
              <a:rPr lang="de-DE" dirty="0"/>
              <a:t>Datenbanken</a:t>
            </a:r>
          </a:p>
        </p:txBody>
      </p:sp>
      <p:pic>
        <p:nvPicPr>
          <p:cNvPr id="6" name="Grafik 5" descr="Ein Bild, das Person, Kleidung, Design enthält.&#10;&#10;KI-generierte Inhalte können fehlerhaft sein.">
            <a:extLst>
              <a:ext uri="{FF2B5EF4-FFF2-40B4-BE49-F238E27FC236}">
                <a16:creationId xmlns:a16="http://schemas.microsoft.com/office/drawing/2014/main" id="{46FB633F-4E4B-B1D1-0F4B-F3D0909B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r="2292" b="-4"/>
          <a:stretch/>
        </p:blipFill>
        <p:spPr>
          <a:xfrm>
            <a:off x="4934331" y="203126"/>
            <a:ext cx="3526101" cy="2225840"/>
          </a:xfrm>
          <a:prstGeom prst="rect">
            <a:avLst/>
          </a:prstGeom>
          <a:noFill/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497367-60A2-4F67-B806-EC3604136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84" y="2453307"/>
            <a:ext cx="7253617" cy="4017962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…sind Recherchemittel für die thematische Literatursuche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…streben nach Vollständigkeit bei der Verzeichnung eines Faches oder Themas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...sammeln Literatur unabhängig von einer Institution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...sind häufig fachspezifisch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...enthalten oft schwerpunktmäßig Aufsätze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endParaRPr lang="de-DE" altLang="de-DE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/>
              <a:t>...sind häufig lizenzpflichtig, d.h. nicht frei im Netz</a:t>
            </a:r>
          </a:p>
          <a:p>
            <a:pPr>
              <a:lnSpc>
                <a:spcPct val="90000"/>
              </a:lnSpc>
            </a:pPr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068181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25BB6-E27A-499C-9B2F-D145797D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DBIS – Datenbank-Infosystem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170ECE-1732-443B-AABC-9B765F3CB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202" y="1196752"/>
            <a:ext cx="8345965" cy="3856484"/>
          </a:xfrm>
        </p:spPr>
        <p:txBody>
          <a:bodyPr/>
          <a:lstStyle/>
          <a:p>
            <a:r>
              <a:rPr lang="de-DE" altLang="de-DE" sz="1600" dirty="0"/>
              <a:t>Das Datenbank-Infosystem (DBIS) bietet Ihnen einen Überblick zu Datenbanken verschiedener Fachgebiete.</a:t>
            </a:r>
          </a:p>
          <a:p>
            <a:r>
              <a:rPr lang="de-DE" altLang="de-DE" sz="1600" dirty="0"/>
              <a:t>Die Datenbanken können nach Fächern oder alphabetisch sortiert werden</a:t>
            </a:r>
          </a:p>
          <a:p>
            <a:r>
              <a:rPr lang="de-DE" altLang="de-DE" sz="1600"/>
              <a:t>Die </a:t>
            </a:r>
            <a:r>
              <a:rPr lang="de-DE" altLang="de-DE" sz="1600" dirty="0"/>
              <a:t>Datenbaken enthalten Bücher, Artikel, Berichte, </a:t>
            </a:r>
            <a:r>
              <a:rPr lang="de-DE" altLang="de-DE" sz="1600" dirty="0" err="1"/>
              <a:t>uvm</a:t>
            </a:r>
            <a:r>
              <a:rPr lang="de-DE" altLang="de-DE" sz="1600" dirty="0"/>
              <a:t>. </a:t>
            </a:r>
          </a:p>
          <a:p>
            <a:r>
              <a:rPr lang="de-DE" altLang="de-DE" sz="1600" dirty="0">
                <a:hlinkClick r:id="rId2"/>
              </a:rPr>
              <a:t>Link</a:t>
            </a:r>
            <a:endParaRPr lang="de-DE" altLang="de-DE" sz="1600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994197-4088-7FA7-33B8-6296173B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58" y="2761114"/>
            <a:ext cx="7363515" cy="37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66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96FB927-3970-4A5B-A95A-F44D0DDB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22" y="3476586"/>
            <a:ext cx="6923087" cy="8921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de-DE" sz="1800" kern="0" dirty="0">
                <a:solidFill>
                  <a:srgbClr val="A50021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DE" altLang="de-DE" sz="3000" kern="0" dirty="0">
                <a:solidFill>
                  <a:schemeClr val="accent1"/>
                </a:solidFill>
              </a:rPr>
              <a:t>Volltextdatenbanken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D1AB884-8BE2-43E1-8B4A-36C08EB2748E}"/>
              </a:ext>
            </a:extLst>
          </p:cNvPr>
          <p:cNvSpPr txBox="1">
            <a:spLocks noChangeArrowheads="1"/>
          </p:cNvSpPr>
          <p:nvPr/>
        </p:nvSpPr>
        <p:spPr>
          <a:xfrm>
            <a:off x="552974" y="4405909"/>
            <a:ext cx="7272337" cy="13668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800" kern="0" dirty="0"/>
              <a:t>Enthalten bibliographischen Angaben sowie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altLang="de-DE" sz="1800" kern="0" dirty="0"/>
              <a:t>	den kompletten Volltext, meist als PDF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altLang="de-DE" sz="1800" kern="0" dirty="0"/>
              <a:t>Beispiel: 	</a:t>
            </a:r>
            <a:r>
              <a:rPr lang="de-DE" altLang="de-DE" sz="1800" kern="0" dirty="0">
                <a:hlinkClick r:id="rId3"/>
              </a:rPr>
              <a:t>JSTOR</a:t>
            </a:r>
            <a:r>
              <a:rPr lang="de-DE" altLang="de-DE" sz="1800" kern="0" dirty="0"/>
              <a:t> </a:t>
            </a:r>
          </a:p>
        </p:txBody>
      </p:sp>
      <p:sp>
        <p:nvSpPr>
          <p:cNvPr id="37892" name="Rectangle 10">
            <a:extLst>
              <a:ext uri="{FF2B5EF4-FFF2-40B4-BE49-F238E27FC236}">
                <a16:creationId xmlns:a16="http://schemas.microsoft.com/office/drawing/2014/main" id="{84F686B3-9229-4A29-8597-4A85354AF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62210"/>
            <a:ext cx="6924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de-DE" altLang="de-DE" sz="3000" dirty="0">
                <a:solidFill>
                  <a:schemeClr val="accent1"/>
                </a:solidFill>
                <a:latin typeface="+mn-lt"/>
              </a:rPr>
              <a:t>Bibliographische Datenbanken / Fachbibliographie</a:t>
            </a:r>
          </a:p>
        </p:txBody>
      </p:sp>
      <p:sp>
        <p:nvSpPr>
          <p:cNvPr id="37893" name="Rectangle 11">
            <a:extLst>
              <a:ext uri="{FF2B5EF4-FFF2-40B4-BE49-F238E27FC236}">
                <a16:creationId xmlns:a16="http://schemas.microsoft.com/office/drawing/2014/main" id="{5563C58D-D1F6-4757-AED9-5CD2752A6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4" y="2228889"/>
            <a:ext cx="7273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</a:pPr>
            <a:r>
              <a:rPr lang="de-DE" altLang="de-DE" sz="1800" dirty="0">
                <a:latin typeface="+mn-lt"/>
              </a:rPr>
              <a:t>Enthalten nur die bibliographischen Angaben </a:t>
            </a:r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de-DE" altLang="de-DE" sz="1800" dirty="0">
              <a:latin typeface="+mn-lt"/>
            </a:endParaRPr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r>
              <a:rPr lang="de-DE" altLang="de-DE" sz="1800">
                <a:latin typeface="+mn-lt"/>
              </a:rPr>
              <a:t>Beispiel: </a:t>
            </a:r>
            <a:r>
              <a:rPr lang="de-DE" altLang="de-DE" sz="1800">
                <a:latin typeface="+mn-lt"/>
                <a:hlinkClick r:id="rId4"/>
              </a:rPr>
              <a:t>Bibliographie des Musikschrifttums online</a:t>
            </a:r>
            <a:endParaRPr lang="de-DE" altLang="de-DE" sz="1800">
              <a:latin typeface="+mn-lt"/>
            </a:endParaRPr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Char char="Ø"/>
            </a:pPr>
            <a:endParaRPr lang="de-DE" altLang="de-DE" sz="1600" dirty="0"/>
          </a:p>
        </p:txBody>
      </p:sp>
      <p:pic>
        <p:nvPicPr>
          <p:cNvPr id="37894" name="Picture 12">
            <a:extLst>
              <a:ext uri="{FF2B5EF4-FFF2-40B4-BE49-F238E27FC236}">
                <a16:creationId xmlns:a16="http://schemas.microsoft.com/office/drawing/2014/main" id="{B7870D2B-758C-4718-BFC8-CC13E37C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461">
            <a:off x="6570202" y="2452688"/>
            <a:ext cx="1681162" cy="22733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1">
            <a:extLst>
              <a:ext uri="{FF2B5EF4-FFF2-40B4-BE49-F238E27FC236}">
                <a16:creationId xmlns:a16="http://schemas.microsoft.com/office/drawing/2014/main" id="{AF0B3B28-4140-409F-96A2-6D9617E4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42" y="179061"/>
            <a:ext cx="92622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00754661-3B6F-4054-AC4D-72ACCAD03EBB}"/>
              </a:ext>
            </a:extLst>
          </p:cNvPr>
          <p:cNvSpPr txBox="1">
            <a:spLocks/>
          </p:cNvSpPr>
          <p:nvPr/>
        </p:nvSpPr>
        <p:spPr bwMode="auto">
          <a:xfrm>
            <a:off x="395536" y="1331189"/>
            <a:ext cx="7776864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altLang="de-DE" sz="1800" b="1" kern="0" dirty="0">
                <a:solidFill>
                  <a:srgbClr val="A50021"/>
                </a:solidFill>
              </a:rPr>
              <a:t>JSTOR</a:t>
            </a:r>
          </a:p>
          <a:p>
            <a:pPr marL="0" indent="0">
              <a:buFontTx/>
              <a:buNone/>
              <a:defRPr/>
            </a:pPr>
            <a:r>
              <a:rPr lang="de-DE" altLang="de-DE" sz="1800" kern="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de-DE" altLang="de-DE" sz="1800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sz="1800" b="1" dirty="0"/>
              <a:t>Fachgebiete: </a:t>
            </a:r>
            <a:r>
              <a:rPr lang="de-DE" sz="1800" dirty="0"/>
              <a:t>Fächerübergreifend</a:t>
            </a:r>
          </a:p>
          <a:p>
            <a:pPr>
              <a:defRPr/>
            </a:pPr>
            <a:r>
              <a:rPr lang="de-DE" sz="1800" b="1" dirty="0"/>
              <a:t>Aufsatzdatenbank</a:t>
            </a:r>
            <a:r>
              <a:rPr lang="de-DE" sz="1800" dirty="0"/>
              <a:t> :Aufsätze aus Zeitschriften und zeitschriftenartigen Reihen (mit Festschriften, Tagungs- und Kongressberichten) sowie Buchkapitel; fachübergreifend und/oder fachbezogen</a:t>
            </a:r>
          </a:p>
          <a:p>
            <a:pPr marL="0" indent="0">
              <a:buFontTx/>
              <a:buNone/>
              <a:defRPr/>
            </a:pPr>
            <a:r>
              <a:rPr lang="de-DE" sz="1800" dirty="0"/>
              <a:t>       </a:t>
            </a:r>
            <a:r>
              <a:rPr lang="de-DE" sz="1800" b="1" dirty="0"/>
              <a:t>Volltextdatenbank</a:t>
            </a:r>
            <a:r>
              <a:rPr lang="de-DE" sz="1800" dirty="0"/>
              <a:t>: Datenbank jeglicher Art mit direkten Zugriffen          	auf Volltext</a:t>
            </a:r>
          </a:p>
          <a:p>
            <a:pPr>
              <a:defRPr/>
            </a:pPr>
            <a:r>
              <a:rPr lang="de-DE" sz="1800" dirty="0"/>
              <a:t>Erfasst sind Zeitschriften von ihrem ersten Jahrgang an bis zu einer so genannten "</a:t>
            </a:r>
            <a:r>
              <a:rPr lang="de-DE" sz="1800" dirty="0" err="1"/>
              <a:t>moving</a:t>
            </a:r>
            <a:r>
              <a:rPr lang="de-DE" sz="1800" dirty="0"/>
              <a:t> wall" (je nach Titel bis zu 2-5 Jahre vor dem aktuellen Jahrgang). Die jeweils aktuellsten Jahrgänge sind teilweise inzwischen unter JSTORs </a:t>
            </a:r>
            <a:r>
              <a:rPr lang="de-DE" sz="1800" b="1" dirty="0" err="1"/>
              <a:t>Current</a:t>
            </a:r>
            <a:r>
              <a:rPr lang="de-DE" sz="1800" b="1" dirty="0"/>
              <a:t> </a:t>
            </a:r>
            <a:r>
              <a:rPr lang="de-DE" sz="1800" b="1" dirty="0" err="1"/>
              <a:t>Scholarship</a:t>
            </a:r>
            <a:r>
              <a:rPr lang="de-DE" sz="1800" b="1" dirty="0"/>
              <a:t> </a:t>
            </a:r>
            <a:r>
              <a:rPr lang="de-DE" sz="1800" b="1" dirty="0" err="1"/>
              <a:t>Program</a:t>
            </a:r>
            <a:r>
              <a:rPr lang="de-DE" sz="1800" dirty="0"/>
              <a:t> zugänglich</a:t>
            </a:r>
          </a:p>
          <a:p>
            <a:pPr>
              <a:defRPr/>
            </a:pPr>
            <a:endParaRPr lang="de-DE" altLang="de-DE" sz="1400" b="1" kern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7606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36" y="188640"/>
            <a:ext cx="2952328" cy="22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7524328" y="2636912"/>
            <a:ext cx="144016" cy="828794"/>
          </a:xfrm>
          <a:prstGeom prst="line">
            <a:avLst/>
          </a:prstGeom>
          <a:noFill/>
          <a:ln w="9360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8039" y="1404938"/>
            <a:ext cx="3101975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 b="1" dirty="0">
                <a:solidFill>
                  <a:srgbClr val="0070C0"/>
                </a:solidFill>
                <a:hlinkClick r:id="rId3"/>
              </a:rPr>
              <a:t>Musiconn</a:t>
            </a:r>
            <a:r>
              <a:rPr lang="de-DE" altLang="de-DE" dirty="0">
                <a:solidFill>
                  <a:srgbClr val="0070C0"/>
                </a:solidFill>
              </a:rPr>
              <a:t> </a:t>
            </a:r>
            <a:r>
              <a:rPr lang="de-DE" altLang="de-DE" dirty="0">
                <a:solidFill>
                  <a:srgbClr val="C00000"/>
                </a:solidFill>
              </a:rPr>
              <a:t>-  für vernetzte Musikwissenschaft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459163" y="1052736"/>
            <a:ext cx="5400675" cy="5013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85000"/>
              <a:defRPr/>
            </a:pPr>
            <a:endParaRPr lang="de-DE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n-lt"/>
              </a:rPr>
              <a:t>Portal des Fachinformationsdienstes Musikwissenschaft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endParaRPr lang="de-DE" sz="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dirty="0" err="1">
                <a:solidFill>
                  <a:schemeClr val="tx1"/>
                </a:solidFill>
                <a:latin typeface="+mn-lt"/>
              </a:rPr>
              <a:t>musiconn.search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greift auf 19 Datenquellen zur Musik zurück und bietet umfassende Recherchemöglichkeiten in über 6,5 Millionen erfassten Einzeleinträgen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endParaRPr lang="de-DE" altLang="de-DE" sz="800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n-lt"/>
              </a:rPr>
              <a:t>Portal bietet so u.a. einen Einstieg in die wissenschaftliche Recherche sowie Zugriff auf ein reichhaltiges Angebot an Fachinformationen und Internetressourcen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endParaRPr lang="de-DE" sz="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n-lt"/>
              </a:rPr>
              <a:t>Seit März 2020 wird die Virtuelle Fachbibliothek Musikwissenschaft (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ViFaMusik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) von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musiconn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abgelöst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endParaRPr lang="de-DE" altLang="de-DE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42900">
              <a:spcBef>
                <a:spcPts val="400"/>
              </a:spcBef>
              <a:buSzPct val="85000"/>
              <a:defRPr/>
            </a:pPr>
            <a:endParaRPr lang="de-DE" altLang="de-DE" sz="1600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  <a:p>
            <a:pPr marL="341313">
              <a:spcBef>
                <a:spcPts val="400"/>
              </a:spcBef>
              <a:buSzPct val="85000"/>
              <a:defRPr/>
            </a:pPr>
            <a:endParaRPr lang="de-DE" altLang="de-DE" sz="1600" dirty="0">
              <a:solidFill>
                <a:srgbClr val="000000"/>
              </a:solidFill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32772" name="Rechteck 1"/>
          <p:cNvSpPr>
            <a:spLocks noChangeArrowheads="1"/>
          </p:cNvSpPr>
          <p:nvPr/>
        </p:nvSpPr>
        <p:spPr bwMode="auto">
          <a:xfrm>
            <a:off x="276225" y="3408363"/>
            <a:ext cx="326563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buClr>
                <a:srgbClr val="000000"/>
              </a:buClr>
              <a:buSzPct val="85000"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Bibliographische Datenbank 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ct val="85000"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Fachinformationsdienst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5900"/>
            <a:ext cx="32797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C03388-65F4-4DB4-AFD1-EAF58D74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0198"/>
            <a:ext cx="6228184" cy="46125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D1EBC2-5A63-46BC-BCF3-2D4E5824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455" y="4426096"/>
            <a:ext cx="2747963" cy="17526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3" name="Gerade Verbindung mit Pfeil 2"/>
          <p:cNvCxnSpPr/>
          <p:nvPr/>
        </p:nvCxnSpPr>
        <p:spPr bwMode="auto">
          <a:xfrm>
            <a:off x="3635896" y="3457552"/>
            <a:ext cx="1008112" cy="96854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28E8DBD-8689-4AF7-AACC-2BB4BC73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101" y="2770912"/>
            <a:ext cx="3419872" cy="1630008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D82D3A5-B9C2-4E3A-855D-1E4F2840518F}"/>
              </a:ext>
            </a:extLst>
          </p:cNvPr>
          <p:cNvCxnSpPr/>
          <p:nvPr/>
        </p:nvCxnSpPr>
        <p:spPr bwMode="auto">
          <a:xfrm flipV="1">
            <a:off x="6122825" y="4361719"/>
            <a:ext cx="910448" cy="41145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635896" y="1820863"/>
            <a:ext cx="5327650" cy="42624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SzPct val="85000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Das Fachportal Pädagogik ist der zentrale Einstieg in die erziehungswissenschaftliche Fachinformation für Pädagogen aus Forschung und Praxis.</a:t>
            </a:r>
          </a:p>
          <a:p>
            <a:pPr>
              <a:spcBef>
                <a:spcPts val="450"/>
              </a:spcBef>
              <a:buSzPct val="85000"/>
              <a:defRPr/>
            </a:pPr>
            <a:b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Folgende Bereiche sind in ihm integriert: </a:t>
            </a:r>
          </a:p>
          <a:p>
            <a:pPr marL="342900" indent="-342900">
              <a:spcBef>
                <a:spcPts val="4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Literatur (FIS Bildung,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  <a:ea typeface="+mn-ea"/>
              </a:rPr>
              <a:t>peDOCS</a:t>
            </a: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  <a:ea typeface="+mn-ea"/>
              </a:rPr>
              <a:t>ProHABil</a:t>
            </a: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, Fach­infor­mations­dienst)</a:t>
            </a:r>
          </a:p>
          <a:p>
            <a:pPr marL="342900" indent="-342900">
              <a:spcBef>
                <a:spcPts val="4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Forschungsdaten</a:t>
            </a:r>
          </a:p>
          <a:p>
            <a:pPr marL="342900" indent="-342900">
              <a:spcBef>
                <a:spcPts val="4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ea typeface="+mn-ea"/>
              </a:rPr>
              <a:t>Forschungsinformation (Projekte, Statistiken, Einrichtungen, Verbände)</a:t>
            </a:r>
          </a:p>
          <a:p>
            <a:pPr>
              <a:spcBef>
                <a:spcPts val="400"/>
              </a:spcBef>
              <a:buSzPct val="85000"/>
              <a:defRPr/>
            </a:pPr>
            <a:endParaRPr lang="de-DE" altLang="de-DE" sz="1600" dirty="0">
              <a:latin typeface="+mn-lt"/>
              <a:ea typeface="+mn-ea"/>
            </a:endParaRPr>
          </a:p>
          <a:p>
            <a:pPr>
              <a:spcBef>
                <a:spcPts val="400"/>
              </a:spcBef>
              <a:buSzPct val="85000"/>
              <a:defRPr/>
            </a:pPr>
            <a:endParaRPr lang="de-DE" altLang="de-DE" sz="1600" dirty="0">
              <a:latin typeface="+mn-lt"/>
              <a:ea typeface="+mn-ea"/>
            </a:endParaRPr>
          </a:p>
          <a:p>
            <a:pPr>
              <a:spcBef>
                <a:spcPts val="400"/>
              </a:spcBef>
              <a:buSzPct val="85000"/>
              <a:defRPr/>
            </a:pPr>
            <a:endParaRPr lang="de-DE" altLang="de-DE" sz="1600" dirty="0">
              <a:latin typeface="+mn-lt"/>
              <a:ea typeface="+mn-ea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1663" y="1820863"/>
            <a:ext cx="21463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3000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/>
              </a:rPr>
              <a:t>Fachportal Pädagogik</a:t>
            </a:r>
            <a:endParaRPr lang="de-DE" altLang="de-DE" sz="3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820" name="Rechteck 1"/>
          <p:cNvSpPr>
            <a:spLocks noChangeArrowheads="1"/>
          </p:cNvSpPr>
          <p:nvPr/>
        </p:nvSpPr>
        <p:spPr bwMode="auto">
          <a:xfrm>
            <a:off x="468312" y="3573463"/>
            <a:ext cx="24475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+mn-lt"/>
              </a:rPr>
              <a:t>Suchportal mit Bibliographischen </a:t>
            </a:r>
          </a:p>
          <a:p>
            <a:r>
              <a:rPr lang="de-DE" altLang="de-DE" dirty="0">
                <a:solidFill>
                  <a:srgbClr val="000000"/>
                </a:solidFill>
                <a:latin typeface="+mn-lt"/>
              </a:rPr>
              <a:t>und</a:t>
            </a:r>
          </a:p>
          <a:p>
            <a:r>
              <a:rPr lang="de-DE" altLang="de-DE" dirty="0">
                <a:solidFill>
                  <a:srgbClr val="000000"/>
                </a:solidFill>
                <a:latin typeface="+mn-lt"/>
              </a:rPr>
              <a:t>Volltextdatenbanken </a:t>
            </a:r>
            <a:endParaRPr lang="de-DE" altLang="de-DE" dirty="0">
              <a:latin typeface="+mn-lt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8925"/>
            <a:ext cx="33115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247848-635C-CB40-90D7-A2DA7190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Katalog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6D95B2-6302-3D4F-8F08-8B2643B489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316" y="3857078"/>
            <a:ext cx="8380640" cy="2956603"/>
          </a:xfrm>
          <a:prstGeom prst="rect">
            <a:avLst/>
          </a:prstGeom>
        </p:spPr>
        <p:txBody>
          <a:bodyPr/>
          <a:lstStyle/>
          <a:p>
            <a:r>
              <a:rPr lang="de-DE" altLang="de-DE" sz="1400" dirty="0">
                <a:solidFill>
                  <a:schemeClr val="tx2"/>
                </a:solidFill>
              </a:rPr>
              <a:t>UB Katalog </a:t>
            </a:r>
            <a:r>
              <a:rPr lang="de-DE" altLang="de-DE" sz="1400" dirty="0"/>
              <a:t>- k</a:t>
            </a:r>
            <a:r>
              <a:rPr lang="de-DE" sz="1400" dirty="0"/>
              <a:t>ompletter Bestand der UB, inklusive Publikationsserver (OPUS), Zeitschriften (ohne Einzelartikel) und E-Medien</a:t>
            </a:r>
          </a:p>
          <a:p>
            <a:endParaRPr lang="de-DE" altLang="de-DE" sz="1400" dirty="0"/>
          </a:p>
          <a:p>
            <a:r>
              <a:rPr lang="de-DE" altLang="de-DE" sz="1400" dirty="0">
                <a:solidFill>
                  <a:schemeClr val="tx2"/>
                </a:solidFill>
              </a:rPr>
              <a:t>UB-Katalog und Artikel+ </a:t>
            </a:r>
            <a:r>
              <a:rPr lang="de-DE" altLang="de-DE" sz="1400" dirty="0"/>
              <a:t>- </a:t>
            </a:r>
            <a:r>
              <a:rPr lang="de-DE" sz="1400" dirty="0"/>
              <a:t>gesamter Bestand der UB Koblenz </a:t>
            </a:r>
            <a:r>
              <a:rPr lang="de-DE" sz="1400" b="1" dirty="0"/>
              <a:t>und</a:t>
            </a:r>
            <a:r>
              <a:rPr lang="de-DE" sz="1400" dirty="0"/>
              <a:t> alle lizenzierten Medien, auch unselbständige Literatur, wie Zeitschriftenaufsätze und Beiträge aus Sammelwerken.</a:t>
            </a:r>
          </a:p>
          <a:p>
            <a:r>
              <a:rPr lang="de-DE" altLang="de-DE" sz="1400" dirty="0"/>
              <a:t>(Eine Erweiterung auf nicht lizenzierte Medien ist ebenfalls möglich)</a:t>
            </a:r>
          </a:p>
          <a:p>
            <a:endParaRPr lang="de-DE" altLang="de-DE" sz="1400" dirty="0"/>
          </a:p>
          <a:p>
            <a:r>
              <a:rPr lang="de-DE" altLang="de-DE" sz="1400" dirty="0">
                <a:solidFill>
                  <a:schemeClr val="tx2"/>
                </a:solidFill>
              </a:rPr>
              <a:t>Seminarapparate</a:t>
            </a:r>
            <a:r>
              <a:rPr lang="de-DE" altLang="de-DE" sz="1400" dirty="0"/>
              <a:t> - </a:t>
            </a:r>
            <a:r>
              <a:rPr lang="de-DE" sz="1400" dirty="0"/>
              <a:t>Literatur, die Ihre DozentInnen für den jeweiligen Seminarapparat zusammengestellt haben</a:t>
            </a:r>
          </a:p>
          <a:p>
            <a:endParaRPr lang="de-DE" altLang="de-DE" sz="1400" dirty="0"/>
          </a:p>
          <a:p>
            <a:r>
              <a:rPr lang="de-DE" altLang="de-DE" sz="1400" dirty="0">
                <a:solidFill>
                  <a:schemeClr val="tx2"/>
                </a:solidFill>
              </a:rPr>
              <a:t>DVD/CD/</a:t>
            </a:r>
            <a:r>
              <a:rPr lang="de-DE" altLang="de-DE" sz="1400">
                <a:solidFill>
                  <a:schemeClr val="tx2"/>
                </a:solidFill>
              </a:rPr>
              <a:t>Kassetten </a:t>
            </a:r>
            <a:r>
              <a:rPr lang="de-DE" altLang="de-DE" sz="1400"/>
              <a:t>Hier </a:t>
            </a:r>
            <a:r>
              <a:rPr lang="de-DE" sz="1400" dirty="0"/>
              <a:t>finden Sie DVDs, CDs und Kassetten, die in unserem AV-Magazin </a:t>
            </a:r>
            <a:r>
              <a:rPr lang="de-DE" sz="1400"/>
              <a:t>aufbewahrt werden.</a:t>
            </a:r>
            <a:endParaRPr lang="de-DE" altLang="de-DE" sz="1400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3FCBE0-915D-4364-A811-0AF989D4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2" y="1209733"/>
            <a:ext cx="7246863" cy="221926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0D6029-2688-402A-B3ED-87A8118F75A2}"/>
              </a:ext>
            </a:extLst>
          </p:cNvPr>
          <p:cNvSpPr txBox="1"/>
          <p:nvPr/>
        </p:nvSpPr>
        <p:spPr>
          <a:xfrm>
            <a:off x="4845026" y="346468"/>
            <a:ext cx="3867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600" dirty="0">
                <a:solidFill>
                  <a:srgbClr val="466176"/>
                </a:solidFill>
              </a:rPr>
              <a:t>Im Katalog haben Sie die Möglichkeit den Gesamtbestand oder einzelne Teilbereiche </a:t>
            </a:r>
            <a:r>
              <a:rPr lang="de-DE" altLang="de-DE" sz="1600">
                <a:solidFill>
                  <a:srgbClr val="466176"/>
                </a:solidFill>
              </a:rPr>
              <a:t>zu durchsuchen.</a:t>
            </a:r>
            <a:endParaRPr lang="de-DE" altLang="de-DE" sz="1600" dirty="0">
              <a:solidFill>
                <a:srgbClr val="466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49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4321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 sz="2000" dirty="0">
                <a:solidFill>
                  <a:srgbClr val="C00000"/>
                </a:solidFill>
                <a:latin typeface="+mn-lt"/>
              </a:rPr>
              <a:t>Fachportal Pädagogik -  Metasuche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0E8A46-90B2-4392-8297-B2680344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712"/>
            <a:ext cx="6806928" cy="53550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463B91-4E4A-49D7-82C3-51E2D8DB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93" y="2636838"/>
            <a:ext cx="2653090" cy="1361013"/>
          </a:xfrm>
          <a:prstGeom prst="rect">
            <a:avLst/>
          </a:prstGeom>
        </p:spPr>
      </p:pic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3060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>
              <a:spcBef>
                <a:spcPct val="0"/>
              </a:spcBef>
              <a:buClrTx/>
              <a:buSzPct val="85000"/>
              <a:buFontTx/>
              <a:buNone/>
            </a:pPr>
            <a:r>
              <a:rPr lang="de-DE" altLang="de-DE" sz="2000" dirty="0">
                <a:solidFill>
                  <a:srgbClr val="C00000"/>
                </a:solidFill>
                <a:latin typeface="+mn-lt"/>
              </a:rPr>
              <a:t>Fachportal Pädagogik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168900" y="1158876"/>
            <a:ext cx="2160587" cy="642937"/>
          </a:xfrm>
          <a:prstGeom prst="rect">
            <a:avLst/>
          </a:prstGeom>
          <a:solidFill>
            <a:srgbClr val="FFFFFF"/>
          </a:solidFill>
          <a:ln w="26280">
            <a:solidFill>
              <a:srgbClr val="EB64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Volltexte zum Teil vorhanden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81175" y="4445000"/>
            <a:ext cx="2160588" cy="550863"/>
          </a:xfrm>
          <a:prstGeom prst="rect">
            <a:avLst/>
          </a:prstGeom>
          <a:solidFill>
            <a:srgbClr val="FFFFFF"/>
          </a:solidFill>
          <a:ln w="26280">
            <a:solidFill>
              <a:srgbClr val="EB64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Verfügbarkeit in der eigenen Bibliothek</a:t>
            </a:r>
          </a:p>
        </p:txBody>
      </p:sp>
      <p:cxnSp>
        <p:nvCxnSpPr>
          <p:cNvPr id="36869" name="AutoShape 7"/>
          <p:cNvCxnSpPr>
            <a:cxnSpLocks noChangeShapeType="1"/>
          </p:cNvCxnSpPr>
          <p:nvPr/>
        </p:nvCxnSpPr>
        <p:spPr bwMode="auto">
          <a:xfrm>
            <a:off x="7361238" y="1671638"/>
            <a:ext cx="163513" cy="204787"/>
          </a:xfrm>
          <a:prstGeom prst="straightConnector1">
            <a:avLst/>
          </a:prstGeom>
          <a:noFill/>
          <a:ln w="28440">
            <a:solidFill>
              <a:srgbClr val="CB280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024313"/>
            <a:ext cx="2987675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6871" name="AutoShape 9"/>
          <p:cNvCxnSpPr>
            <a:cxnSpLocks noChangeShapeType="1"/>
          </p:cNvCxnSpPr>
          <p:nvPr/>
        </p:nvCxnSpPr>
        <p:spPr bwMode="auto">
          <a:xfrm>
            <a:off x="3951288" y="4724400"/>
            <a:ext cx="606425" cy="0"/>
          </a:xfrm>
          <a:prstGeom prst="straightConnector1">
            <a:avLst/>
          </a:prstGeom>
          <a:noFill/>
          <a:ln w="28440">
            <a:solidFill>
              <a:srgbClr val="CB280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8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43402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3" name="AutoShape 5"/>
          <p:cNvCxnSpPr>
            <a:cxnSpLocks noChangeShapeType="1"/>
          </p:cNvCxnSpPr>
          <p:nvPr/>
        </p:nvCxnSpPr>
        <p:spPr bwMode="auto">
          <a:xfrm flipH="1" flipV="1">
            <a:off x="2513013" y="2636838"/>
            <a:ext cx="196850" cy="1808162"/>
          </a:xfrm>
          <a:prstGeom prst="straightConnector1">
            <a:avLst/>
          </a:prstGeom>
          <a:noFill/>
          <a:ln w="28440">
            <a:solidFill>
              <a:srgbClr val="CB280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954213"/>
            <a:ext cx="340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6" name="Gerade Verbindung mit Pfeil 7"/>
          <p:cNvCxnSpPr>
            <a:cxnSpLocks noChangeShapeType="1"/>
          </p:cNvCxnSpPr>
          <p:nvPr/>
        </p:nvCxnSpPr>
        <p:spPr bwMode="auto">
          <a:xfrm flipV="1">
            <a:off x="5940425" y="3924300"/>
            <a:ext cx="360363" cy="482600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D17FB-38B7-4B29-AE66-A665678C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E-Journals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DBA9150-0C95-4F54-8C96-DEFD5C59D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183" y="1773818"/>
            <a:ext cx="436059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20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6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 sz="1400">
                <a:solidFill>
                  <a:srgbClr val="000000"/>
                </a:solidFill>
                <a:latin typeface="Calibri Light" pitchFamily="34" charset="0"/>
                <a:ea typeface="Microsoft YaHei" charset="-122"/>
              </a:defRPr>
            </a:lvl9pPr>
          </a:lstStyle>
          <a:p>
            <a:pPr>
              <a:spcBef>
                <a:spcPts val="500"/>
              </a:spcBef>
              <a:buClrTx/>
              <a:buSzPct val="85000"/>
            </a:pPr>
            <a:r>
              <a:rPr lang="de-DE" altLang="de-DE" sz="1800" dirty="0">
                <a:latin typeface="+mn-lt"/>
                <a:cs typeface="Arial" charset="0"/>
              </a:rPr>
              <a:t>Neben gedruckten Zeitschriften hat die Bibliothek auch viele Online-Zeitschriften, auch E-Journals genannt, lizenziert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de-DE" altLang="de-DE" sz="1800" dirty="0">
              <a:latin typeface="+mn-lt"/>
              <a:cs typeface="Arial" charset="0"/>
            </a:endParaRP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r>
              <a:rPr lang="de-DE" altLang="de-DE" sz="1800" dirty="0">
                <a:latin typeface="+mn-lt"/>
                <a:cs typeface="Arial" charset="0"/>
              </a:rPr>
              <a:t>Eine Übersicht über die Online- Zeitschriften finden Sie in der EZB, 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r>
              <a:rPr lang="de-DE" altLang="de-DE" sz="1800" dirty="0">
                <a:latin typeface="+mn-lt"/>
                <a:cs typeface="Arial" charset="0"/>
              </a:rPr>
              <a:t>der Elektronischen 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r>
              <a:rPr lang="de-DE" altLang="de-DE" sz="1800" dirty="0">
                <a:latin typeface="+mn-lt"/>
                <a:cs typeface="Arial" charset="0"/>
              </a:rPr>
              <a:t>Zeitschriftendatenbank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de-DE" altLang="de-DE" sz="1800" dirty="0">
              <a:latin typeface="+mn-lt"/>
              <a:cs typeface="Arial" charset="0"/>
            </a:endParaRPr>
          </a:p>
          <a:p>
            <a:pPr>
              <a:spcBef>
                <a:spcPts val="500"/>
              </a:spcBef>
              <a:buClrTx/>
              <a:buSz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Den Direktlink finden Sie </a:t>
            </a:r>
            <a:b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ebenfalls auf unserer </a:t>
            </a:r>
            <a:br>
              <a:rPr lang="de-DE" altLang="de-DE" sz="180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e-DE" altLang="de-DE" sz="1800">
                <a:solidFill>
                  <a:schemeClr val="tx1"/>
                </a:solidFill>
                <a:latin typeface="+mn-lt"/>
                <a:cs typeface="Arial" charset="0"/>
              </a:rPr>
              <a:t>Homepage.</a:t>
            </a:r>
            <a:endParaRPr lang="de-DE" altLang="de-DE" sz="2000" dirty="0">
              <a:latin typeface="+mn-lt"/>
              <a:cs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24C7FE-7C29-9B67-0B4C-4FF7C07D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4" y="2497352"/>
            <a:ext cx="3505689" cy="3962953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9EA9F5B-3081-489A-9608-61496ADE3ACE}"/>
              </a:ext>
            </a:extLst>
          </p:cNvPr>
          <p:cNvCxnSpPr>
            <a:cxnSpLocks/>
          </p:cNvCxnSpPr>
          <p:nvPr/>
        </p:nvCxnSpPr>
        <p:spPr>
          <a:xfrm flipH="1" flipV="1">
            <a:off x="3125063" y="5373216"/>
            <a:ext cx="1161215" cy="432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5D7F6E2D-D8CA-4F97-91A6-3B625A01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" y="861646"/>
            <a:ext cx="2808312" cy="17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61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85E3B-5DD6-42CA-8B7B-38DC5AAE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540EE8-DF67-4B47-8180-5D92D834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95" y="4441027"/>
            <a:ext cx="2124427" cy="161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461F2D5-F58F-45DE-A33C-B3C233587626}"/>
              </a:ext>
            </a:extLst>
          </p:cNvPr>
          <p:cNvSpPr txBox="1"/>
          <p:nvPr/>
        </p:nvSpPr>
        <p:spPr>
          <a:xfrm>
            <a:off x="5837506" y="1896741"/>
            <a:ext cx="3102918" cy="5088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charset="0"/>
              </a:rPr>
              <a:t>Die Zeitschriften werden in der EZB nach Fächern geordnet angeboten</a:t>
            </a: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charset="0"/>
              </a:rPr>
              <a:t>Sie finden in der EZB </a:t>
            </a:r>
            <a:r>
              <a:rPr lang="de-DE" altLang="de-DE" sz="1600" u="sng" dirty="0">
                <a:solidFill>
                  <a:schemeClr val="tx1"/>
                </a:solidFill>
                <a:latin typeface="+mn-lt"/>
                <a:cs typeface="Arial" charset="0"/>
              </a:rPr>
              <a:t>keine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charset="0"/>
              </a:rPr>
              <a:t> Zeitschriftenartikel</a:t>
            </a: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charset="0"/>
              </a:rPr>
              <a:t>Um Zugriff auf lizenzierte Zeitschriften zu erhalten nutzen Sie bitte eine der drei bekannten Zugriffsmethoden auf E-Ressourcen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endParaRPr lang="de-DE" altLang="de-DE" sz="16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de-DE" altLang="de-DE" sz="1800" dirty="0">
                <a:solidFill>
                  <a:schemeClr val="tx1"/>
                </a:solidFill>
                <a:latin typeface="+mn-lt"/>
                <a:cs typeface="Arial" charset="0"/>
              </a:rPr>
              <a:t>Zugriffsmöglichkeiten auf Volltextartikel erkennen Sie an der Ampelschaltung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None/>
            </a:pPr>
            <a:endParaRPr lang="de-DE" altLang="de-DE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8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0BA8C71-5281-4F1C-A8AD-D6391C82258D}"/>
              </a:ext>
            </a:extLst>
          </p:cNvPr>
          <p:cNvCxnSpPr>
            <a:cxnSpLocks/>
          </p:cNvCxnSpPr>
          <p:nvPr/>
        </p:nvCxnSpPr>
        <p:spPr>
          <a:xfrm flipH="1" flipV="1">
            <a:off x="3569446" y="5304560"/>
            <a:ext cx="2268060" cy="405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A6EAEDA-44EB-B377-55A7-D178B32D2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17"/>
            <a:ext cx="5751817" cy="3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E069D-7DFC-485C-95FD-AEE56C92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276872"/>
            <a:ext cx="8194190" cy="643298"/>
          </a:xfrm>
        </p:spPr>
        <p:txBody>
          <a:bodyPr/>
          <a:lstStyle/>
          <a:p>
            <a:r>
              <a:rPr lang="de-DE"/>
              <a:t> </a:t>
            </a:r>
            <a:r>
              <a:rPr lang="de-DE" sz="3000"/>
              <a:t>Literaturverwaltung</a:t>
            </a:r>
            <a:br>
              <a:rPr lang="de-DE" sz="3000"/>
            </a:br>
            <a:endParaRPr lang="de-DE" sz="260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6F2DFB-6FB4-4D63-9D2E-ABA17933C0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3429000"/>
            <a:ext cx="5491422" cy="643298"/>
          </a:xfrm>
        </p:spPr>
        <p:txBody>
          <a:bodyPr/>
          <a:lstStyle/>
          <a:p>
            <a:r>
              <a:rPr lang="de-DE"/>
              <a:t>Citavi, Zotero und Co.</a:t>
            </a: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031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374FE9-7AE8-12F4-537C-0B25E05B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3679927" cy="63813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5F67BE-6DCB-E5F2-B8F2-94F872CD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17032"/>
            <a:ext cx="5449439" cy="268328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78861FA-396C-C4DF-CE42-E6717AC063FC}"/>
              </a:ext>
            </a:extLst>
          </p:cNvPr>
          <p:cNvSpPr/>
          <p:nvPr/>
        </p:nvSpPr>
        <p:spPr>
          <a:xfrm>
            <a:off x="4071493" y="2055194"/>
            <a:ext cx="4434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Schulungsangebot</a:t>
            </a:r>
          </a:p>
          <a:p>
            <a:pPr algn="ctr"/>
            <a:r>
              <a:rPr lang="de-DE" sz="40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 zu Citavi</a:t>
            </a:r>
            <a:endParaRPr lang="de-DE" sz="4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427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22D9-6E19-EC35-0A0B-0817051B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AC658-BB74-DC67-40D1-A2BE0385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10" y="1042308"/>
            <a:ext cx="8194190" cy="643298"/>
          </a:xfrm>
        </p:spPr>
        <p:txBody>
          <a:bodyPr/>
          <a:lstStyle/>
          <a:p>
            <a:r>
              <a:rPr lang="de-DE"/>
              <a:t> </a:t>
            </a:r>
            <a:r>
              <a:rPr lang="de-DE" sz="3000"/>
              <a:t>Onlineschulungsmaterial</a:t>
            </a:r>
            <a:br>
              <a:rPr lang="de-DE" sz="3000"/>
            </a:br>
            <a:endParaRPr lang="de-DE" sz="260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CF5109-1F31-D671-E878-BCE3D1E64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2456979"/>
            <a:ext cx="1368152" cy="395957"/>
          </a:xfrm>
        </p:spPr>
        <p:txBody>
          <a:bodyPr/>
          <a:lstStyle/>
          <a:p>
            <a:r>
              <a:rPr lang="de-DE">
                <a:hlinkClick r:id="rId2"/>
              </a:rPr>
              <a:t>OLAT Kurs</a:t>
            </a:r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E6EA28-B87F-0698-75FC-E0F735BE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29000"/>
            <a:ext cx="7164288" cy="32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8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7B4B-F482-91AC-49B3-7C06960B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ED6CF-D017-64FD-2334-FEEBAE5C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88" y="2276872"/>
            <a:ext cx="8194190" cy="643298"/>
          </a:xfrm>
        </p:spPr>
        <p:txBody>
          <a:bodyPr/>
          <a:lstStyle/>
          <a:p>
            <a:r>
              <a:rPr lang="de-DE"/>
              <a:t> </a:t>
            </a:r>
            <a:r>
              <a:rPr lang="de-DE" sz="3000"/>
              <a:t>Auskunft  bibliothek@uni-koblenz.de</a:t>
            </a:r>
            <a:br>
              <a:rPr lang="de-DE" sz="3000"/>
            </a:br>
            <a:endParaRPr lang="de-DE" sz="260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76A66F-D8E1-A794-4F1F-34B64F35B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3728" y="3429000"/>
            <a:ext cx="5491422" cy="1223962"/>
          </a:xfrm>
        </p:spPr>
        <p:txBody>
          <a:bodyPr/>
          <a:lstStyle/>
          <a:p>
            <a:r>
              <a:rPr lang="de-DE"/>
              <a:t>Bei Fragen oder Problemen können Sie sich an das Personal der Infotheke wenden.</a:t>
            </a:r>
          </a:p>
          <a:p>
            <a:r>
              <a:rPr lang="de-DE"/>
              <a:t>Wir helfen Ihnen gerne weiter !</a:t>
            </a: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5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247848-635C-CB40-90D7-A2DA7190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Suchmöglichkeiten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A6D95B2-6302-3D4F-8F08-8B2643B48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886" y="1210459"/>
            <a:ext cx="7886700" cy="608012"/>
          </a:xfrm>
          <a:prstGeom prst="rect">
            <a:avLst/>
          </a:prstGeom>
        </p:spPr>
        <p:txBody>
          <a:bodyPr/>
          <a:lstStyle/>
          <a:p>
            <a:r>
              <a:rPr lang="de-DE" altLang="de-DE" sz="1600" dirty="0"/>
              <a:t>Für die Suche stehen verschiedene Felder </a:t>
            </a:r>
            <a:r>
              <a:rPr lang="de-DE" altLang="de-DE" sz="1600"/>
              <a:t>zur Verfügung.</a:t>
            </a:r>
            <a:endParaRPr lang="de-DE" altLang="de-DE" sz="1600" dirty="0"/>
          </a:p>
          <a:p>
            <a:br>
              <a:rPr lang="de-DE" dirty="0"/>
            </a:br>
            <a:endParaRPr lang="de-DE" dirty="0"/>
          </a:p>
          <a:p>
            <a:br>
              <a:rPr lang="de-DE" dirty="0"/>
            </a:br>
            <a:endParaRPr lang="de-DE" dirty="0"/>
          </a:p>
          <a:p>
            <a:br>
              <a:rPr lang="de-DE" dirty="0"/>
            </a:b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0A059-BC40-4B5D-8479-E429EAB22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236" y="1914675"/>
            <a:ext cx="4094000" cy="3962018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de-DE" sz="1600" dirty="0"/>
              <a:t>Die Einfache Suche durchsucht eine Vielzahl von Feldern (Autor Titel, Schlagwort,…) gleichzeitig und ist der </a:t>
            </a:r>
            <a:r>
              <a:rPr lang="de-DE" sz="1600"/>
              <a:t>erste Sucheinstieg.</a:t>
            </a:r>
            <a:endParaRPr lang="de-DE" sz="1600" dirty="0"/>
          </a:p>
          <a:p>
            <a:pPr marL="114300" indent="0">
              <a:buNone/>
            </a:pPr>
            <a:endParaRPr lang="de-DE" sz="1600" dirty="0"/>
          </a:p>
          <a:p>
            <a:pPr marL="114300" indent="0">
              <a:buNone/>
            </a:pPr>
            <a:r>
              <a:rPr lang="de-DE" sz="1600" dirty="0"/>
              <a:t>In der erweiterten Suche können </a:t>
            </a:r>
            <a:r>
              <a:rPr lang="de-DE" sz="1600"/>
              <a:t>Sie  mehrere Felder </a:t>
            </a:r>
            <a:r>
              <a:rPr lang="de-DE" sz="1600" dirty="0"/>
              <a:t>gleichzeitig durchsuchen bzw. die Suche auf ein bestimmtes Feld (z. B. Titel</a:t>
            </a:r>
            <a:r>
              <a:rPr lang="de-DE" sz="1600"/>
              <a:t>) beschränken.</a:t>
            </a:r>
            <a:endParaRPr lang="de-DE" sz="1600" dirty="0"/>
          </a:p>
          <a:p>
            <a:pPr marL="114300" indent="0">
              <a:buNone/>
            </a:pPr>
            <a:r>
              <a:rPr lang="de-DE" sz="1600" dirty="0"/>
              <a:t>Weitere Einschränkungen nach Sprache, Erscheinungszeitraum oder Materialart sind </a:t>
            </a:r>
            <a:r>
              <a:rPr lang="de-DE" sz="1600"/>
              <a:t>ebenfalls möglich.</a:t>
            </a: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B626CA-A081-4FCB-B378-957DE997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02" y="1762976"/>
            <a:ext cx="4714089" cy="4160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9D7116-0A20-46F1-AA85-1A40D5F4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709" y="3332563"/>
            <a:ext cx="4329008" cy="2314978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9B9FCB9-FBD3-4445-A8C3-3B72166550CE}"/>
              </a:ext>
            </a:extLst>
          </p:cNvPr>
          <p:cNvCxnSpPr>
            <a:cxnSpLocks/>
          </p:cNvCxnSpPr>
          <p:nvPr/>
        </p:nvCxnSpPr>
        <p:spPr>
          <a:xfrm flipH="1">
            <a:off x="6191075" y="2055303"/>
            <a:ext cx="2165458" cy="1904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2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BEEFB-9143-4089-AB49-46385A20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Suchbeispiel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DBB360-2F83-6734-3EE7-973E498D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469"/>
            <a:ext cx="9144000" cy="55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F9657-7332-4DA1-B676-22A017AE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Ergebnisliste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8B81E-EDF1-4BE1-BDE6-097972A47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8184" y="908720"/>
            <a:ext cx="2531327" cy="47169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/>
              <a:t>Wenn mehrere Versionen/Ausgaben des selben Titels vorhanden sind, werden diese mit Klick auf das </a:t>
            </a:r>
            <a:r>
              <a:rPr lang="de-DE" sz="1600"/>
              <a:t>Ergebnis angezeigt.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E-Ressourcen werden mit </a:t>
            </a:r>
            <a:r>
              <a:rPr lang="de-DE" sz="1600" i="1" dirty="0"/>
              <a:t>Online </a:t>
            </a:r>
            <a:r>
              <a:rPr lang="de-DE" sz="1600" i="1"/>
              <a:t>verfügbar</a:t>
            </a:r>
            <a:r>
              <a:rPr lang="de-DE" sz="1600"/>
              <a:t> gekennzeichnet.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/>
          </a:p>
          <a:p>
            <a:pPr>
              <a:lnSpc>
                <a:spcPct val="100000"/>
              </a:lnSpc>
            </a:pPr>
            <a:r>
              <a:rPr lang="de-DE" sz="1600"/>
              <a:t>Die </a:t>
            </a:r>
            <a:r>
              <a:rPr lang="de-DE" sz="1600" dirty="0"/>
              <a:t>Verfügbarkeit wird bereits in der Ergebnisliste angezeigt (grün= verfügbar; grau=</a:t>
            </a:r>
            <a:r>
              <a:rPr lang="de-DE" sz="1600"/>
              <a:t>entliehen).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26D8B3-4CD2-9A5A-C874-C1FFD509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5049518" cy="9099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FC78A5-F35B-A9AB-7EBF-1D110B5E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14776"/>
            <a:ext cx="3577140" cy="9630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0121C1C-8851-B402-10B2-4B5CD572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59" y="4213929"/>
            <a:ext cx="5916892" cy="1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E8EFE2F-0C89-C2D3-580E-2C405F77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3" y="3058534"/>
            <a:ext cx="8859486" cy="310558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213C512-551C-5640-8E3A-6A873E58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Einzelergebnisse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530B57-3DAA-3E45-9495-949BFF58A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448" y="873457"/>
            <a:ext cx="7886700" cy="608012"/>
          </a:xfrm>
        </p:spPr>
        <p:txBody>
          <a:bodyPr/>
          <a:lstStyle/>
          <a:p>
            <a:r>
              <a:rPr lang="de-DE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Ansicht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31EC75-D0FB-468E-A29E-CE78BF04A4DC}"/>
              </a:ext>
            </a:extLst>
          </p:cNvPr>
          <p:cNvSpPr txBox="1"/>
          <p:nvPr/>
        </p:nvSpPr>
        <p:spPr>
          <a:xfrm>
            <a:off x="2212775" y="1053984"/>
            <a:ext cx="42305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Clr>
                <a:srgbClr val="C61A27"/>
              </a:buClr>
              <a:buNone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der Titelanzeige sehen Sie den Standort und die Signatur 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</a:rPr>
              <a:t>des Mediums.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>
              <a:buClr>
                <a:srgbClr val="C61A27"/>
              </a:buClr>
              <a:buNone/>
              <a:defRPr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Unter „Wo steht‘s“? finden Sie den Lageplan der Bibliothek und </a:t>
            </a:r>
            <a:r>
              <a:rPr lang="de-DE" sz="1600">
                <a:solidFill>
                  <a:schemeClr val="tx1">
                    <a:lumMod val="65000"/>
                    <a:lumOff val="35000"/>
                  </a:schemeClr>
                </a:solidFill>
              </a:rPr>
              <a:t>die Regalreihe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der das Buch steht.</a:t>
            </a:r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" indent="0">
              <a:buClr>
                <a:srgbClr val="C61A27"/>
              </a:buClr>
              <a:buNone/>
              <a:defRPr/>
            </a:pPr>
            <a:endParaRPr lang="de-DE" sz="16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2A80337-EEDB-44E6-8908-768F046B8BB4}"/>
              </a:ext>
            </a:extLst>
          </p:cNvPr>
          <p:cNvSpPr/>
          <p:nvPr/>
        </p:nvSpPr>
        <p:spPr>
          <a:xfrm>
            <a:off x="1115616" y="4471027"/>
            <a:ext cx="2726473" cy="444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2571E80-2C2E-447F-88C0-71829A883E3A}"/>
              </a:ext>
            </a:extLst>
          </p:cNvPr>
          <p:cNvSpPr/>
          <p:nvPr/>
        </p:nvSpPr>
        <p:spPr>
          <a:xfrm>
            <a:off x="6669393" y="5157192"/>
            <a:ext cx="1430999" cy="3600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D1A672-3976-CEC9-39B7-CD8B989E2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62401"/>
            <a:ext cx="2433030" cy="2108626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5BE156E-21EF-B365-DCC3-4AA5FE589000}"/>
              </a:ext>
            </a:extLst>
          </p:cNvPr>
          <p:cNvCxnSpPr>
            <a:cxnSpLocks/>
          </p:cNvCxnSpPr>
          <p:nvPr/>
        </p:nvCxnSpPr>
        <p:spPr>
          <a:xfrm flipV="1">
            <a:off x="6876256" y="4471027"/>
            <a:ext cx="216024" cy="6861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98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BAAE4-B0EC-4F5B-93E9-2BB0F434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5F45A3-8231-400D-A3FB-25157447D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6256" y="2054547"/>
            <a:ext cx="1944486" cy="2207062"/>
          </a:xfrm>
        </p:spPr>
        <p:txBody>
          <a:bodyPr/>
          <a:lstStyle/>
          <a:p>
            <a:pPr marL="114300" indent="0">
              <a:buNone/>
            </a:pPr>
            <a:r>
              <a:rPr lang="de-DE" sz="1600" dirty="0"/>
              <a:t>Genauere Titelangaben (Auflage, ISBN usw.) finden Sie im unteren Teil </a:t>
            </a:r>
            <a:r>
              <a:rPr lang="de-DE" sz="1600"/>
              <a:t>der Titelanzeige.</a:t>
            </a:r>
          </a:p>
          <a:p>
            <a:pPr marL="114300" indent="0">
              <a:buNone/>
            </a:pPr>
            <a:endParaRPr lang="de-DE" sz="1600"/>
          </a:p>
          <a:p>
            <a:pPr marL="114300" indent="0">
              <a:buNone/>
            </a:pPr>
            <a:r>
              <a:rPr lang="de-DE" sz="1600"/>
              <a:t>Hier bitte auch auf Links achten zu Literatur mit ähnlichen Themen.</a:t>
            </a:r>
            <a:endParaRPr lang="de-DE" sz="1600" dirty="0"/>
          </a:p>
          <a:p>
            <a:pPr marL="11430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3744F0C-96B7-3507-82CD-DF335B85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888"/>
          <a:stretch/>
        </p:blipFill>
        <p:spPr>
          <a:xfrm>
            <a:off x="270863" y="1152207"/>
            <a:ext cx="6461378" cy="4553585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CA0A22F-14CF-CBAF-ADCD-71517D485C93}"/>
              </a:ext>
            </a:extLst>
          </p:cNvPr>
          <p:cNvCxnSpPr/>
          <p:nvPr/>
        </p:nvCxnSpPr>
        <p:spPr>
          <a:xfrm flipH="1">
            <a:off x="3851920" y="4509120"/>
            <a:ext cx="3096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9835538-5020-1123-5FC3-7E2B71D4E877}"/>
              </a:ext>
            </a:extLst>
          </p:cNvPr>
          <p:cNvCxnSpPr>
            <a:cxnSpLocks/>
          </p:cNvCxnSpPr>
          <p:nvPr/>
        </p:nvCxnSpPr>
        <p:spPr>
          <a:xfrm flipH="1">
            <a:off x="6444208" y="4509120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27472"/>
      </p:ext>
    </p:extLst>
  </p:cSld>
  <p:clrMapOvr>
    <a:masterClrMapping/>
  </p:clrMapOvr>
</p:sld>
</file>

<file path=ppt/theme/theme1.xml><?xml version="1.0" encoding="utf-8"?>
<a:theme xmlns:a="http://schemas.openxmlformats.org/drawingml/2006/main" name="Inhaltsseiten">
  <a:themeElements>
    <a:clrScheme name="Benutzerdefiniert 2">
      <a:dk1>
        <a:srgbClr val="000000"/>
      </a:dk1>
      <a:lt1>
        <a:srgbClr val="FFFFFF"/>
      </a:lt1>
      <a:dk2>
        <a:srgbClr val="C61A27"/>
      </a:dk2>
      <a:lt2>
        <a:srgbClr val="FFFFFF"/>
      </a:lt2>
      <a:accent1>
        <a:srgbClr val="C61A27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C61A27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BA3CC742-81C0-8544-A22A-23DBF641906C}"/>
    </a:ext>
  </a:extLst>
</a:theme>
</file>

<file path=ppt/theme/theme2.xml><?xml version="1.0" encoding="utf-8"?>
<a:theme xmlns:a="http://schemas.openxmlformats.org/drawingml/2006/main" name="Titelseiten">
  <a:themeElements>
    <a:clrScheme name="Benutzerdefiniert 2">
      <a:dk1>
        <a:srgbClr val="000000"/>
      </a:dk1>
      <a:lt1>
        <a:srgbClr val="FFFFFF"/>
      </a:lt1>
      <a:dk2>
        <a:srgbClr val="C61A27"/>
      </a:dk2>
      <a:lt2>
        <a:srgbClr val="FFFFFF"/>
      </a:lt2>
      <a:accent1>
        <a:srgbClr val="C61A27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C61A27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B7CF73DE-C191-BB4B-B915-95BD99F31775}"/>
    </a:ext>
  </a:extLst>
</a:theme>
</file>

<file path=ppt/theme/theme3.xml><?xml version="1.0" encoding="utf-8"?>
<a:theme xmlns:a="http://schemas.openxmlformats.org/drawingml/2006/main" name="Hervorhebungen">
  <a:themeElements>
    <a:clrScheme name="Master Rot">
      <a:dk1>
        <a:srgbClr val="FFFFFF"/>
      </a:dk1>
      <a:lt1>
        <a:srgbClr val="FFFFFF"/>
      </a:lt1>
      <a:dk2>
        <a:srgbClr val="C61A27"/>
      </a:dk2>
      <a:lt2>
        <a:srgbClr val="C61A27"/>
      </a:lt2>
      <a:accent1>
        <a:srgbClr val="C51925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FFFFFF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8C7D1BB0-D8DE-5A4B-B115-475877BDDF37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Bildschirmpräsentation (4:3)</PresentationFormat>
  <Paragraphs>291</Paragraphs>
  <Slides>47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47</vt:i4>
      </vt:variant>
    </vt:vector>
  </HeadingPairs>
  <TitlesOfParts>
    <vt:vector size="59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Times New Roman</vt:lpstr>
      <vt:lpstr>Wingdings</vt:lpstr>
      <vt:lpstr>Inhaltsseiten</vt:lpstr>
      <vt:lpstr>Titelseiten</vt:lpstr>
      <vt:lpstr>Hervorhebungen</vt:lpstr>
      <vt:lpstr>Literaturrecherche im Fach Musikpädagogik Was suche ich, wie und wo? </vt:lpstr>
      <vt:lpstr>Der katalogPLUS</vt:lpstr>
      <vt:lpstr>katalogPLUS</vt:lpstr>
      <vt:lpstr>Der Katalog</vt:lpstr>
      <vt:lpstr>Suchmöglichkeiten</vt:lpstr>
      <vt:lpstr>Suchbeispiel</vt:lpstr>
      <vt:lpstr>Ergebnisliste</vt:lpstr>
      <vt:lpstr>Einzelergebnisse</vt:lpstr>
      <vt:lpstr>Titeldaten</vt:lpstr>
      <vt:lpstr>Entliehene Medien</vt:lpstr>
      <vt:lpstr>UB-Katalog und Artikel+</vt:lpstr>
      <vt:lpstr>Weitere Treffer</vt:lpstr>
      <vt:lpstr>Klassifikation in der UB Koblenz </vt:lpstr>
      <vt:lpstr>Rundgang zu den Standorten in der Bibliothek</vt:lpstr>
      <vt:lpstr>Zeitschriften, Seminarapparate und AV-Medien</vt:lpstr>
      <vt:lpstr>Zeitschriften </vt:lpstr>
      <vt:lpstr>AV-Medien (DVDs, CDs, usw.) </vt:lpstr>
      <vt:lpstr>Seminarapparate suchen</vt:lpstr>
      <vt:lpstr>Recherchetipps</vt:lpstr>
      <vt:lpstr>Recherchetipps</vt:lpstr>
      <vt:lpstr>Beispiel für eine Wortliste zu einem Thema, um die Literatursuche besser zu strukturieren: </vt:lpstr>
      <vt:lpstr>Unterschied Stichwort/ Schlagwort</vt:lpstr>
      <vt:lpstr>Suchbegriffe verknüpfen – Boole‘sche Operatoren</vt:lpstr>
      <vt:lpstr> </vt:lpstr>
      <vt:lpstr>Filter in Datenbanken</vt:lpstr>
      <vt:lpstr>Websuche und Datenbanken</vt:lpstr>
      <vt:lpstr>Informationsquellen</vt:lpstr>
      <vt:lpstr>Recherche im öffentlichen Web</vt:lpstr>
      <vt:lpstr>Auswahl wissenschaftlicher Suchmaschinen im Internet </vt:lpstr>
      <vt:lpstr>BASE</vt:lpstr>
      <vt:lpstr>Google Scholar</vt:lpstr>
      <vt:lpstr>Datenbanken</vt:lpstr>
      <vt:lpstr>DBIS – Datenbank-Infosystem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E-Journals</vt:lpstr>
      <vt:lpstr> </vt:lpstr>
      <vt:lpstr> Literaturverwaltung </vt:lpstr>
      <vt:lpstr>PowerPoint-Präsentation</vt:lpstr>
      <vt:lpstr> Onlineschulungsmaterial </vt:lpstr>
      <vt:lpstr> Auskunft  bibliothek@uni-koblenz.de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Literatursuche Fachbereich Wirtschafts-/Verwaltungsinformatik Sommersemester 2012</dc:title>
  <dc:creator>gromadzka</dc:creator>
  <cp:lastModifiedBy>Astrid Krämer</cp:lastModifiedBy>
  <cp:revision>803</cp:revision>
  <cp:lastPrinted>2012-12-05T10:40:31Z</cp:lastPrinted>
  <dcterms:created xsi:type="dcterms:W3CDTF">2012-04-04T12:47:58Z</dcterms:created>
  <dcterms:modified xsi:type="dcterms:W3CDTF">2025-05-06T14:38:09Z</dcterms:modified>
</cp:coreProperties>
</file>