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28" r:id="rId1"/>
    <p:sldMasterId id="2147483838" r:id="rId2"/>
    <p:sldMasterId id="2147483842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7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4" r:id="rId27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858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>
            <a:extLst>
              <a:ext uri="{FF2B5EF4-FFF2-40B4-BE49-F238E27FC236}">
                <a16:creationId xmlns:a16="http://schemas.microsoft.com/office/drawing/2014/main" id="{EF2D4DF5-344A-475D-9960-7E74DBE40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387" name="AutoShape 2">
            <a:extLst>
              <a:ext uri="{FF2B5EF4-FFF2-40B4-BE49-F238E27FC236}">
                <a16:creationId xmlns:a16="http://schemas.microsoft.com/office/drawing/2014/main" id="{A01E23BF-DE55-4A0F-B986-548009000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388" name="AutoShape 3">
            <a:extLst>
              <a:ext uri="{FF2B5EF4-FFF2-40B4-BE49-F238E27FC236}">
                <a16:creationId xmlns:a16="http://schemas.microsoft.com/office/drawing/2014/main" id="{42BCAFB3-DD76-4834-BA83-328F3411C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389" name="AutoShape 4">
            <a:extLst>
              <a:ext uri="{FF2B5EF4-FFF2-40B4-BE49-F238E27FC236}">
                <a16:creationId xmlns:a16="http://schemas.microsoft.com/office/drawing/2014/main" id="{F1E862E7-12F5-4DC3-8744-A882B9A64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390" name="AutoShape 5">
            <a:extLst>
              <a:ext uri="{FF2B5EF4-FFF2-40B4-BE49-F238E27FC236}">
                <a16:creationId xmlns:a16="http://schemas.microsoft.com/office/drawing/2014/main" id="{F8FADE2C-FD18-43B5-A9F6-D42D58F8D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391" name="AutoShape 6">
            <a:extLst>
              <a:ext uri="{FF2B5EF4-FFF2-40B4-BE49-F238E27FC236}">
                <a16:creationId xmlns:a16="http://schemas.microsoft.com/office/drawing/2014/main" id="{2D848F2A-6F1B-4748-A89C-9E122B688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392" name="AutoShape 7">
            <a:extLst>
              <a:ext uri="{FF2B5EF4-FFF2-40B4-BE49-F238E27FC236}">
                <a16:creationId xmlns:a16="http://schemas.microsoft.com/office/drawing/2014/main" id="{8A37AC6C-D64B-4CE5-8CAD-06F41AA71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393" name="AutoShape 8">
            <a:extLst>
              <a:ext uri="{FF2B5EF4-FFF2-40B4-BE49-F238E27FC236}">
                <a16:creationId xmlns:a16="http://schemas.microsoft.com/office/drawing/2014/main" id="{59D24329-D1FD-4BEB-B1A7-2A9280732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394" name="AutoShape 9">
            <a:extLst>
              <a:ext uri="{FF2B5EF4-FFF2-40B4-BE49-F238E27FC236}">
                <a16:creationId xmlns:a16="http://schemas.microsoft.com/office/drawing/2014/main" id="{DE4D9757-95D6-4AF9-A05C-D8524BE7E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395" name="AutoShape 10">
            <a:extLst>
              <a:ext uri="{FF2B5EF4-FFF2-40B4-BE49-F238E27FC236}">
                <a16:creationId xmlns:a16="http://schemas.microsoft.com/office/drawing/2014/main" id="{6A23FE9F-9F85-4C4E-BE68-DE156CFF1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396" name="AutoShape 11">
            <a:extLst>
              <a:ext uri="{FF2B5EF4-FFF2-40B4-BE49-F238E27FC236}">
                <a16:creationId xmlns:a16="http://schemas.microsoft.com/office/drawing/2014/main" id="{1074BB3D-19C8-47CB-9186-B138016D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397" name="AutoShape 12">
            <a:extLst>
              <a:ext uri="{FF2B5EF4-FFF2-40B4-BE49-F238E27FC236}">
                <a16:creationId xmlns:a16="http://schemas.microsoft.com/office/drawing/2014/main" id="{5C54DB64-A398-4A3E-A694-51B902698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398" name="AutoShape 13">
            <a:extLst>
              <a:ext uri="{FF2B5EF4-FFF2-40B4-BE49-F238E27FC236}">
                <a16:creationId xmlns:a16="http://schemas.microsoft.com/office/drawing/2014/main" id="{E7360965-F5B8-4294-898D-B9E91CCEB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399" name="AutoShape 14">
            <a:extLst>
              <a:ext uri="{FF2B5EF4-FFF2-40B4-BE49-F238E27FC236}">
                <a16:creationId xmlns:a16="http://schemas.microsoft.com/office/drawing/2014/main" id="{18C6D420-4D2E-4B92-AB1B-6BF200F8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400" name="AutoShape 15">
            <a:extLst>
              <a:ext uri="{FF2B5EF4-FFF2-40B4-BE49-F238E27FC236}">
                <a16:creationId xmlns:a16="http://schemas.microsoft.com/office/drawing/2014/main" id="{A6079C18-5780-41C3-9010-019D76EEC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401" name="AutoShape 16">
            <a:extLst>
              <a:ext uri="{FF2B5EF4-FFF2-40B4-BE49-F238E27FC236}">
                <a16:creationId xmlns:a16="http://schemas.microsoft.com/office/drawing/2014/main" id="{B9D36EF9-8052-40A9-A98F-7707FFA86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402" name="AutoShape 17">
            <a:extLst>
              <a:ext uri="{FF2B5EF4-FFF2-40B4-BE49-F238E27FC236}">
                <a16:creationId xmlns:a16="http://schemas.microsoft.com/office/drawing/2014/main" id="{26484B6E-7261-4299-96CD-55EE40D29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403" name="Text Box 18">
            <a:extLst>
              <a:ext uri="{FF2B5EF4-FFF2-40B4-BE49-F238E27FC236}">
                <a16:creationId xmlns:a16="http://schemas.microsoft.com/office/drawing/2014/main" id="{5484D2E1-1C34-49DA-9B63-A5E98FBA5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404" name="Text Box 19">
            <a:extLst>
              <a:ext uri="{FF2B5EF4-FFF2-40B4-BE49-F238E27FC236}">
                <a16:creationId xmlns:a16="http://schemas.microsoft.com/office/drawing/2014/main" id="{7FCA89A0-30CE-48C3-B1E7-DCF48FCF1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6405" name="Rectangle 20">
            <a:extLst>
              <a:ext uri="{FF2B5EF4-FFF2-40B4-BE49-F238E27FC236}">
                <a16:creationId xmlns:a16="http://schemas.microsoft.com/office/drawing/2014/main" id="{C3C2037E-45CC-495E-8C90-2108E8BB482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6763"/>
            <a:ext cx="5091112" cy="3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EDFCB360-5B7A-4874-BE91-CE64610613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53087" cy="4578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16407" name="Text Box 22">
            <a:extLst>
              <a:ext uri="{FF2B5EF4-FFF2-40B4-BE49-F238E27FC236}">
                <a16:creationId xmlns:a16="http://schemas.microsoft.com/office/drawing/2014/main" id="{0BF4A5B8-A84E-4E34-9D6E-D5ADD09B8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9DAB762E-7096-45BD-A0B9-793415AE3A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49587" cy="484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marL="215900" indent="-190500" algn="r" eaLnBrk="1" hangingPunct="1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7982659-A9C3-47A4-9611-46382FD5070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5150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3">
            <a:extLst>
              <a:ext uri="{FF2B5EF4-FFF2-40B4-BE49-F238E27FC236}">
                <a16:creationId xmlns:a16="http://schemas.microsoft.com/office/drawing/2014/main" id="{101A3375-9D2C-4CBA-BCE2-8CDD7AC7AD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131C04A-3FE1-4435-B991-7046EF1A4939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B00893ED-F161-4F26-9A1A-E5454E4CD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AA24F5FF-42B9-4012-9010-4899AFC72A6B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1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0E353794-4EC3-4508-A496-52D4F1E1990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6512" cy="3836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484E8652-2947-4099-81A4-BA93073F8E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3">
            <a:extLst>
              <a:ext uri="{FF2B5EF4-FFF2-40B4-BE49-F238E27FC236}">
                <a16:creationId xmlns:a16="http://schemas.microsoft.com/office/drawing/2014/main" id="{AAC26FB6-BECE-482C-B8EF-414418E64E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D0499C92-3CD2-430E-B395-A02A7BFBE566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10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9BC3146B-9465-4869-8E81-D1E90B6E4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79B59404-A063-4F40-9149-B25358C53030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10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33B00D6D-7D3B-4291-ADB5-7A1F880F968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D79F4930-D088-4946-96EE-534BA7851C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3">
            <a:extLst>
              <a:ext uri="{FF2B5EF4-FFF2-40B4-BE49-F238E27FC236}">
                <a16:creationId xmlns:a16="http://schemas.microsoft.com/office/drawing/2014/main" id="{58DE0710-D9FE-4376-A0B0-92D13DE969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3B12D36-69F5-49D1-BC52-4C63A820704F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8CEC6B06-A4B3-4921-A31F-47DB640A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08A2B568-8EF5-40F0-8728-CFCFA8FA4A82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11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E2E368E6-CE63-4193-9F23-C334D0202F3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8AC79CBF-B5B3-48C3-95DC-661E9A78FF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3725" cy="459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8918" name="Text Box 4">
            <a:extLst>
              <a:ext uri="{FF2B5EF4-FFF2-40B4-BE49-F238E27FC236}">
                <a16:creationId xmlns:a16="http://schemas.microsoft.com/office/drawing/2014/main" id="{887F6941-2D7B-47FC-95C0-23BDEA9A2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0E233EE-EF05-421B-8BA0-F9429A6E18C0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>
            <a:extLst>
              <a:ext uri="{FF2B5EF4-FFF2-40B4-BE49-F238E27FC236}">
                <a16:creationId xmlns:a16="http://schemas.microsoft.com/office/drawing/2014/main" id="{84162858-DF4B-435D-AD92-204F7BBA1B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73B4D83-A6D6-4E76-8D0A-9176372F9674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8692BE39-A291-4B9D-AB11-591A9083F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CBA4EC7E-1A40-4EF6-9C78-D9C30A047B1B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12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A2C20E9E-1F05-4661-A44C-941FD3B7FB2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AEC8F147-A51F-40A5-A15B-C7BE7487BF0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3725" cy="459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40966" name="Text Box 4">
            <a:extLst>
              <a:ext uri="{FF2B5EF4-FFF2-40B4-BE49-F238E27FC236}">
                <a16:creationId xmlns:a16="http://schemas.microsoft.com/office/drawing/2014/main" id="{3EE9C3B3-AC00-40AF-89CD-93DE3CB43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415E243-4939-467B-A679-0BBBE193B1EC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>
            <a:extLst>
              <a:ext uri="{FF2B5EF4-FFF2-40B4-BE49-F238E27FC236}">
                <a16:creationId xmlns:a16="http://schemas.microsoft.com/office/drawing/2014/main" id="{BDD25B1C-0511-4FE4-896F-A53B823DBD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7DD3B8F-0DC3-4725-80E4-1F3239306B90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48EC4C8F-DD2F-47FC-9C51-4953F40AF9A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094287" cy="38211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E009999E-863B-4359-874B-84F5FB537A6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2612" cy="458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>
            <a:extLst>
              <a:ext uri="{FF2B5EF4-FFF2-40B4-BE49-F238E27FC236}">
                <a16:creationId xmlns:a16="http://schemas.microsoft.com/office/drawing/2014/main" id="{C7C013AE-37AA-4152-A175-4B6707C6AC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3BBA1D1-C0D9-423D-9D86-7C4FE20B641A}" type="slidenum">
              <a:rPr lang="de-DE" altLang="de-DE" smtClean="0">
                <a:ea typeface="Microsoft YaHei" panose="020B0503020204020204" pitchFamily="34" charset="-122"/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14</a:t>
            </a:fld>
            <a:endParaRPr lang="de-DE" altLang="de-DE">
              <a:ea typeface="Microsoft YaHei" panose="020B0503020204020204" pitchFamily="34" charset="-122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1873CFAE-FCB5-487B-A86E-CC2A03A28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2FDC8B4C-0B3D-4F6E-AC2D-049020781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3725" cy="459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192AF153-1270-4A3A-B924-94833CE84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7FE874F-794C-41AF-A9BA-B48BB8988E60}" type="slidenum">
              <a:rPr lang="de-DE" altLang="de-DE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3">
            <a:extLst>
              <a:ext uri="{FF2B5EF4-FFF2-40B4-BE49-F238E27FC236}">
                <a16:creationId xmlns:a16="http://schemas.microsoft.com/office/drawing/2014/main" id="{FA483D0E-4115-411A-B352-D5EB09FD8E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F76ADD3-E66E-48FC-A5BF-E51C0C12A006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65E28467-11F4-463C-BC35-652AF5E3B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5BB7B11D-C967-4C72-B16F-D4015D33ECF7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15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64F5EDE9-F6BC-48BF-A3BD-4F1B8421B3F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C4906F11-BBB1-4113-A0B6-0E7DDF1A92F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3725" cy="459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5A55D98C-5129-4F23-A719-8141422B4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DDC4C24-FE29-48AC-B022-7C4EFD512386}" type="slidenum">
              <a:rPr lang="de-DE" altLang="de-DE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altLang="de-DE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3">
            <a:extLst>
              <a:ext uri="{FF2B5EF4-FFF2-40B4-BE49-F238E27FC236}">
                <a16:creationId xmlns:a16="http://schemas.microsoft.com/office/drawing/2014/main" id="{DADFE027-6610-4DA0-9F67-B2AD72F775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4F3CF59-441D-486B-B161-9747B7DF8C09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16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F5BD353C-0C7E-4FF5-AA6C-F60390E37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FBAC7B34-1588-4A21-86CF-87308BC9889C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16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606148AF-E6EB-4E96-9DD8-BCA687A56B1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08575" cy="3832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C314D943-4E31-419C-9226-E30E18B1EB0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3725" cy="459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3">
            <a:extLst>
              <a:ext uri="{FF2B5EF4-FFF2-40B4-BE49-F238E27FC236}">
                <a16:creationId xmlns:a16="http://schemas.microsoft.com/office/drawing/2014/main" id="{D76EB87F-626B-4BBC-91C2-E3B6FF82AA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33DFF98-481F-47AF-B094-2ED30ECCFD79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17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91DF91F9-B1AF-4BAA-B380-24C91370125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095875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A018371E-8BD0-46F6-A472-BF41CBC82C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4200" cy="458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3">
            <a:extLst>
              <a:ext uri="{FF2B5EF4-FFF2-40B4-BE49-F238E27FC236}">
                <a16:creationId xmlns:a16="http://schemas.microsoft.com/office/drawing/2014/main" id="{9B60D456-A6C2-4E66-80EE-640892C29F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4499168D-C266-4469-A955-1679527E82A4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18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id="{E0D78B11-64AB-48E8-8BE5-91E3D7CDAE4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095875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B25A87CA-78D6-4E59-9963-809AD86B8F8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4200" cy="458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3">
            <a:extLst>
              <a:ext uri="{FF2B5EF4-FFF2-40B4-BE49-F238E27FC236}">
                <a16:creationId xmlns:a16="http://schemas.microsoft.com/office/drawing/2014/main" id="{11944430-8F1A-442F-9291-DE200E8FBF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A8D0F2BB-E882-48D0-A1C8-363C88A8D95C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19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22715259-9D4C-4112-AA5E-8444D9D34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0E3C4555-1723-4696-AC4A-4A5E3F64FBF7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19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BF5B7A4B-4C7D-41BE-9B15-60D8C3E5525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F12C906D-7662-47C2-BB2F-209989CDC2D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3725" cy="459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2470" name="Text Box 4">
            <a:extLst>
              <a:ext uri="{FF2B5EF4-FFF2-40B4-BE49-F238E27FC236}">
                <a16:creationId xmlns:a16="http://schemas.microsoft.com/office/drawing/2014/main" id="{1F6CA669-44BF-4EB2-8D2C-587F6A29F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4E68CED-2E76-461D-A462-6C0F5DC0659D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">
            <a:extLst>
              <a:ext uri="{FF2B5EF4-FFF2-40B4-BE49-F238E27FC236}">
                <a16:creationId xmlns:a16="http://schemas.microsoft.com/office/drawing/2014/main" id="{FEB81856-C2EF-481C-873C-E828BEBE1F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0199F28-0F99-42D9-A680-847CC12A86D8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8FF73631-24CF-41B3-A1C7-73FD49288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3BDEF4CB-886C-4A04-861E-BC089544890B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2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ACAB0D3C-67ED-4095-9852-B150CA6AC36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1CCDEBEE-F08A-41F5-AC2A-21D7182D482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3725" cy="459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>
            <a:extLst>
              <a:ext uri="{FF2B5EF4-FFF2-40B4-BE49-F238E27FC236}">
                <a16:creationId xmlns:a16="http://schemas.microsoft.com/office/drawing/2014/main" id="{F61124E1-0A03-401D-A829-B94D9E61CA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B2296B6F-9372-418B-9934-C516EB74361E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20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id="{1E9DCF1C-FDD3-46E7-93BC-21B5E671979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092700" cy="381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59B40107-A23D-4F32-A929-3E0CA808DA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1025" cy="458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3">
            <a:extLst>
              <a:ext uri="{FF2B5EF4-FFF2-40B4-BE49-F238E27FC236}">
                <a16:creationId xmlns:a16="http://schemas.microsoft.com/office/drawing/2014/main" id="{1F39D3DF-0AC6-4BBC-8D9E-3C136F0082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241E240-686C-42CC-A0E8-CE4C64F250BD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21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1E1605C5-412E-4A95-8691-A7EDE8268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9C003263-9381-4EB3-ADD8-4CE6CFEE6A66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21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7EB37212-430A-4D9C-B7B6-424BC70950B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7DDD4F70-679C-4F37-9641-E8E9E8950A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2137" cy="459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6566" name="Text Box 4">
            <a:extLst>
              <a:ext uri="{FF2B5EF4-FFF2-40B4-BE49-F238E27FC236}">
                <a16:creationId xmlns:a16="http://schemas.microsoft.com/office/drawing/2014/main" id="{5073F4EC-C593-4996-8BA9-2F9E08E74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8DB9758-143F-4F52-A58C-D1B41C91F699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3">
            <a:extLst>
              <a:ext uri="{FF2B5EF4-FFF2-40B4-BE49-F238E27FC236}">
                <a16:creationId xmlns:a16="http://schemas.microsoft.com/office/drawing/2014/main" id="{01C431FA-8F3D-4A09-9D32-BC785641B9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8E89CDC-8ABB-49B0-AA3B-A2C8AEF64612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22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4F8EF4BE-4594-4E72-806D-9D4B2AC87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F76FD881-C7C8-41A6-B0B5-95FF7F610CE9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22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BC97E645-0AA8-4591-BFB8-7CC8A92500C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591E760D-CEC3-417D-AED1-C806BE93705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8614" name="Text Box 4">
            <a:extLst>
              <a:ext uri="{FF2B5EF4-FFF2-40B4-BE49-F238E27FC236}">
                <a16:creationId xmlns:a16="http://schemas.microsoft.com/office/drawing/2014/main" id="{5EEDD9D6-8DC0-474F-8A42-25B5623AC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4230C36-EBBF-449B-93AA-C05277B0421B}" type="slidenum">
              <a:rPr lang="de-DE" altLang="de-DE" sz="1200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de-DE" altLang="de-DE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3">
            <a:extLst>
              <a:ext uri="{FF2B5EF4-FFF2-40B4-BE49-F238E27FC236}">
                <a16:creationId xmlns:a16="http://schemas.microsoft.com/office/drawing/2014/main" id="{BFF37710-010A-47FF-ACD4-D1E4724880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2277142C-8309-40A3-A38D-388EA160CE9B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23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1">
            <a:extLst>
              <a:ext uri="{FF2B5EF4-FFF2-40B4-BE49-F238E27FC236}">
                <a16:creationId xmlns:a16="http://schemas.microsoft.com/office/drawing/2014/main" id="{D731F8E5-CF53-4E0F-87C7-7C3CDB016CA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095875" cy="3822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677FACB8-58EA-440C-91AD-66FE5DC5FC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64200" cy="458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3">
            <a:extLst>
              <a:ext uri="{FF2B5EF4-FFF2-40B4-BE49-F238E27FC236}">
                <a16:creationId xmlns:a16="http://schemas.microsoft.com/office/drawing/2014/main" id="{E7EE5974-326C-46D0-8114-BC7A6E3008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8AB00A22-A73F-435B-A905-42B0FBD16FAF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24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0F7E6C47-1E1E-423A-81F8-8EAC9A479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BBCF9D97-04AA-462F-8524-F58866A9DE4C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24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C833EE9F-74EF-41CE-A9EB-50C4A85535E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6512" cy="3836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9880BBCA-5E82-4419-850E-C95986FE780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>
            <a:extLst>
              <a:ext uri="{FF2B5EF4-FFF2-40B4-BE49-F238E27FC236}">
                <a16:creationId xmlns:a16="http://schemas.microsoft.com/office/drawing/2014/main" id="{13AC974A-575F-4681-99CC-8E9FA22431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66965B6-7CE8-4C08-A8BC-0079219049D3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3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8C594105-A6FA-4182-A06C-AA844C45B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4517E302-6A7E-4169-BFD5-6E90D5BF332D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3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48389C33-514C-402D-A912-B7DAF79D96E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521B54C1-6069-46E3-A8EA-5FD22F5612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2534" name="Text Box 4">
            <a:extLst>
              <a:ext uri="{FF2B5EF4-FFF2-40B4-BE49-F238E27FC236}">
                <a16:creationId xmlns:a16="http://schemas.microsoft.com/office/drawing/2014/main" id="{ADF1C6E1-C3EC-4C47-8C5D-063ADAFB0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15C834-105F-4109-8F47-4D73B7E88CAF}" type="slidenum">
              <a:rPr lang="de-DE" altLang="de-DE" sz="11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altLang="de-DE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>
            <a:extLst>
              <a:ext uri="{FF2B5EF4-FFF2-40B4-BE49-F238E27FC236}">
                <a16:creationId xmlns:a16="http://schemas.microsoft.com/office/drawing/2014/main" id="{491728E9-4808-4A88-B89A-17BA4DCCAF9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525A954E-8B48-4590-814F-1EF4F472533A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4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142C39BB-D679-4D7E-98EA-43A1E4D4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D00DD4C2-BEE6-4B70-AC5B-AD9C04708560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4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9AA51B4D-5F32-42D6-B614-2131F37F30E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B2635C94-6D81-43F1-BC6F-F3109CFC71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3725" cy="459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4582" name="Text Box 4">
            <a:extLst>
              <a:ext uri="{FF2B5EF4-FFF2-40B4-BE49-F238E27FC236}">
                <a16:creationId xmlns:a16="http://schemas.microsoft.com/office/drawing/2014/main" id="{BCE3478C-3949-4F28-BA3A-D7ECC1B4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040288-48E7-417C-BEBB-C86E8BD36285}" type="slidenum">
              <a:rPr lang="de-DE" altLang="de-DE" sz="11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altLang="de-DE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3">
            <a:extLst>
              <a:ext uri="{FF2B5EF4-FFF2-40B4-BE49-F238E27FC236}">
                <a16:creationId xmlns:a16="http://schemas.microsoft.com/office/drawing/2014/main" id="{59BF51A5-6EC4-4D4C-9DC0-47BCE56D6C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E3148D20-8A47-48F6-B638-031E290D86D7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5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7B6118F0-35C8-4B5C-AD8C-A8DDE3DA3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A3B0757A-B250-4135-8F54-C9B5AF3454B3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5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23185AD4-AEEF-400F-95B8-333E9E7972F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9A0293BE-A734-4B62-AA44-FAAE91F74A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3725" cy="459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6630" name="Text Box 4">
            <a:extLst>
              <a:ext uri="{FF2B5EF4-FFF2-40B4-BE49-F238E27FC236}">
                <a16:creationId xmlns:a16="http://schemas.microsoft.com/office/drawing/2014/main" id="{CEE92B61-4E36-4D5D-B5FE-32597FE4E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6DFBAC-BC03-4EEC-9A22-8AADB946214B}" type="slidenum">
              <a:rPr lang="de-DE" altLang="de-DE" sz="11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altLang="de-DE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3">
            <a:extLst>
              <a:ext uri="{FF2B5EF4-FFF2-40B4-BE49-F238E27FC236}">
                <a16:creationId xmlns:a16="http://schemas.microsoft.com/office/drawing/2014/main" id="{7292F783-01E1-40EE-A4B7-CEA35EEC672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F3576AA6-7138-4326-97E7-30AA07360C06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6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E8DCE27F-ADCB-4C2A-BB23-1F22237E8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2093C24C-71E7-4065-840E-FD7359DE380D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6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96B5E732-6468-487A-8087-FC6CAE5C322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1702E95F-B142-454D-8196-3B19DA08A30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3">
            <a:extLst>
              <a:ext uri="{FF2B5EF4-FFF2-40B4-BE49-F238E27FC236}">
                <a16:creationId xmlns:a16="http://schemas.microsoft.com/office/drawing/2014/main" id="{33725CB0-4292-4BA9-A3F5-88E13B9191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3DA6621E-8B9B-4429-B766-7888714B5CA1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7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329624ED-F1EF-4AC1-A033-2118020A0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D7E763EB-4849-463F-ACDF-3B8C574A0500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7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B4A7CA8A-1585-47FC-8414-162663C59E6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E50EABCC-0C57-49C4-989F-823BFB050B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3">
            <a:extLst>
              <a:ext uri="{FF2B5EF4-FFF2-40B4-BE49-F238E27FC236}">
                <a16:creationId xmlns:a16="http://schemas.microsoft.com/office/drawing/2014/main" id="{0153C2A2-C811-487C-8D48-37A42DBDD0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92B08F73-4A9A-4CC3-A6C4-6003E240FFC5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8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6A485D8A-495D-4F14-ACEE-57FBF41DC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2047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3E2EE326-B5EC-4A17-84B3-10EFBD38A342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8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EC9688C5-834D-444F-9F33-17DF4A4EAD2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F24A7712-BDC0-47DA-AADF-A4312F49ED9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>
            <a:extLst>
              <a:ext uri="{FF2B5EF4-FFF2-40B4-BE49-F238E27FC236}">
                <a16:creationId xmlns:a16="http://schemas.microsoft.com/office/drawing/2014/main" id="{E82CD5BB-6C57-470D-A7FE-A2E594B81CA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05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45000"/>
              <a:buFontTx/>
              <a:buNone/>
            </a:pPr>
            <a:fld id="{03819A67-D351-4FB1-BD92-632A9871429B}" type="slidenum">
              <a:rPr lang="de-DE" altLang="de-D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SzPct val="45000"/>
                <a:buFontTx/>
                <a:buNone/>
              </a:pPr>
              <a:t>9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6F1F717C-6711-4422-9BBD-6754E4263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1850"/>
            <a:ext cx="3060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320" tIns="47160" rIns="94320" bIns="47160" anchor="b"/>
          <a:lstStyle>
            <a:lvl1pPr marL="215900" indent="-2047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SzPct val="45000"/>
              <a:buFontTx/>
              <a:buNone/>
            </a:pPr>
            <a:fld id="{5C69C47B-ECBB-4DEB-BA15-8CD89354EA2E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SzPct val="45000"/>
                <a:buFontTx/>
                <a:buNone/>
              </a:pPr>
              <a:t>9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64B96245-C9B7-44F6-B77D-946C31D18E5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D9BC2834-A256-4B19-BA66-6F1425B6CE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6C7C7763-8DF4-6840-95FF-985F4683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33" y="365129"/>
            <a:ext cx="7886700" cy="108207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D30468-F47E-9C4E-8CF8-B3D7CCE3E8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332" y="1468390"/>
            <a:ext cx="3314700" cy="294592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40AB097-05CE-534C-8D30-B1FE13B73F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4569876"/>
            <a:ext cx="3314700" cy="552450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3AE7DE7-D838-7945-87DF-7230170374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5046" y="1468391"/>
            <a:ext cx="4294187" cy="2945919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</a:defRPr>
            </a:lvl1pPr>
            <a:lvl2pPr marL="6286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latin typeface="+mn-lt"/>
              </a:defRPr>
            </a:lvl2pPr>
            <a:lvl3pPr marL="971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latin typeface="+mn-lt"/>
              </a:defRPr>
            </a:lvl3pPr>
            <a:lvl4pPr marL="1028700" indent="0">
              <a:lnSpc>
                <a:spcPct val="100000"/>
              </a:lnSpc>
              <a:buClr>
                <a:schemeClr val="accent1"/>
              </a:buClr>
              <a:buNone/>
              <a:defRPr>
                <a:latin typeface="+mn-lt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>
                <a:latin typeface="+mn-lt"/>
              </a:defRPr>
            </a:lvl5pPr>
          </a:lstStyle>
          <a:p>
            <a:pPr lvl="0"/>
            <a:r>
              <a:rPr lang="de-DE" dirty="0"/>
              <a:t>Bullet Point 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Erste Ebene</a:t>
            </a:r>
          </a:p>
        </p:txBody>
      </p:sp>
    </p:spTree>
    <p:extLst>
      <p:ext uri="{BB962C8B-B14F-4D97-AF65-F5344CB8AC3E}">
        <p14:creationId xmlns:p14="http://schemas.microsoft.com/office/powerpoint/2010/main" val="3014485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33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80173E1-D4F9-8049-A35F-FF753438C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t="5582" r="7109"/>
          <a:stretch/>
        </p:blipFill>
        <p:spPr>
          <a:xfrm>
            <a:off x="-213" y="0"/>
            <a:ext cx="9144001" cy="685368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11FC40C-0444-4844-813C-585F206F1D99}"/>
              </a:ext>
            </a:extLst>
          </p:cNvPr>
          <p:cNvSpPr/>
          <p:nvPr userDrawn="1"/>
        </p:nvSpPr>
        <p:spPr bwMode="white">
          <a:xfrm>
            <a:off x="-213" y="415926"/>
            <a:ext cx="7103192" cy="1325563"/>
          </a:xfrm>
          <a:prstGeom prst="rect">
            <a:avLst/>
          </a:prstGeom>
          <a:solidFill>
            <a:srgbClr val="C5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87B82EB-6FD2-1345-A7B8-78E61E074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98390" y="683345"/>
            <a:ext cx="6404589" cy="1325563"/>
          </a:xfrm>
          <a:prstGeom prst="rect">
            <a:avLst/>
          </a:prstGeom>
        </p:spPr>
        <p:txBody>
          <a:bodyPr/>
          <a:lstStyle>
            <a:lvl1pPr>
              <a:defRPr sz="30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/>
              <a:t>Unibibliothek für</a:t>
            </a:r>
            <a:br>
              <a:rPr lang="de-DE"/>
            </a:br>
            <a:r>
              <a:rPr lang="de-DE"/>
              <a:t>Einsteiger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D105B3D-0231-A546-A2C2-F24D27D6E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7548112" y="6072085"/>
            <a:ext cx="1470847" cy="43756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BB4FE90-4770-9349-A91C-219BD2ADCE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37763" y="876904"/>
            <a:ext cx="370497" cy="4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3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Wand, Ziegelstein, gefliest, Kachel enthält.&#10;&#10;Automatisch generierte Beschreibung">
            <a:extLst>
              <a:ext uri="{FF2B5EF4-FFF2-40B4-BE49-F238E27FC236}">
                <a16:creationId xmlns:a16="http://schemas.microsoft.com/office/drawing/2014/main" id="{B70BEF1F-1E84-ED4D-AC02-4A0A3A1F8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7" t="15099" r="10150" b="5039"/>
          <a:stretch/>
        </p:blipFill>
        <p:spPr bwMode="auto">
          <a:xfrm>
            <a:off x="0" y="1120875"/>
            <a:ext cx="9144000" cy="57371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AD864D4-AF73-5441-92BD-5D86993737F9}"/>
              </a:ext>
            </a:extLst>
          </p:cNvPr>
          <p:cNvSpPr/>
          <p:nvPr userDrawn="1"/>
        </p:nvSpPr>
        <p:spPr bwMode="black">
          <a:xfrm>
            <a:off x="0" y="3429000"/>
            <a:ext cx="1145406" cy="1617044"/>
          </a:xfrm>
          <a:prstGeom prst="rect">
            <a:avLst/>
          </a:prstGeom>
          <a:solidFill>
            <a:srgbClr val="C5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AD0EF0F-9E70-5A44-9F39-758AC013A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72703" y="3574741"/>
            <a:ext cx="8194190" cy="643297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/>
              <a:t>Titel über eine Zeile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655840-DB7B-CF49-8A5E-8BFC5C966F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138903" y="3675701"/>
            <a:ext cx="370497" cy="4036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8E652FE-5BB1-A547-95FD-EFF39761FD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6973" y="335518"/>
            <a:ext cx="2000378" cy="595089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E120028F-B108-A24C-90E9-303B4E86AD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65167" y="4329286"/>
            <a:ext cx="8254469" cy="10017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de-DE" dirty="0"/>
              <a:t>Hier steht eine Unterüberschrift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DB0C7F00-4B42-4D4A-918D-91B3F00FF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73088" y="5815012"/>
            <a:ext cx="3998912" cy="10429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Name Referent*in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18. Februar 2022 </a:t>
            </a:r>
          </a:p>
        </p:txBody>
      </p:sp>
    </p:spTree>
    <p:extLst>
      <p:ext uri="{BB962C8B-B14F-4D97-AF65-F5344CB8AC3E}">
        <p14:creationId xmlns:p14="http://schemas.microsoft.com/office/powerpoint/2010/main" val="258226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0DBF669-F754-B446-AAB5-039D7A60F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7" r="5607"/>
          <a:stretch/>
        </p:blipFill>
        <p:spPr>
          <a:xfrm>
            <a:off x="0" y="-6001"/>
            <a:ext cx="9144000" cy="686600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8660015-3293-EA40-B3F9-1C305D5F9563}"/>
              </a:ext>
            </a:extLst>
          </p:cNvPr>
          <p:cNvSpPr/>
          <p:nvPr userDrawn="1"/>
        </p:nvSpPr>
        <p:spPr bwMode="black">
          <a:xfrm>
            <a:off x="0" y="3429000"/>
            <a:ext cx="1145406" cy="1617044"/>
          </a:xfrm>
          <a:prstGeom prst="rect">
            <a:avLst/>
          </a:prstGeom>
          <a:solidFill>
            <a:srgbClr val="C51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DAE4393-91D5-8943-88FB-CDBA92DFF9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03" y="3675701"/>
            <a:ext cx="370497" cy="40360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CF9FF8A-08B6-BA48-9300-884F1D7651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6816973" y="335518"/>
            <a:ext cx="2000378" cy="595089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38218C36-0CF6-E448-B3B7-46C327FB7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73088" y="5815012"/>
            <a:ext cx="3372270" cy="1042988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Referent*in</a:t>
            </a:r>
          </a:p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18. Februar 2022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76931D2-07D4-984C-8B99-8D3C84E3CB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72703" y="3574741"/>
            <a:ext cx="8194190" cy="643297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/>
              <a:t>Titel über eine Zeile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0A0C1D73-9C59-1648-91B9-833E9EBEF5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65167" y="4329286"/>
            <a:ext cx="8254469" cy="10017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de-DE" dirty="0"/>
              <a:t>Hier steht eine 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405618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vorgehoben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32178-D844-CE44-9227-46B3AC200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37" y="361362"/>
            <a:ext cx="7886700" cy="75088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1F4B771-43A4-0C43-B113-282D60EF44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10480" y="2000883"/>
            <a:ext cx="3402836" cy="359835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F6630748-9A98-44FC-83AD-411FEBE8C4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837" y="2000883"/>
            <a:ext cx="4104163" cy="3598358"/>
          </a:xfrm>
          <a:prstGeom prst="rect">
            <a:avLst/>
          </a:prstGeom>
        </p:spPr>
        <p:txBody>
          <a:bodyPr/>
          <a:lstStyle>
            <a:lvl1pPr marL="284400" marR="0" indent="-284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0000" marR="0" indent="-2844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§"/>
              <a:tabLst/>
              <a:defRPr sz="1600" b="0" i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72000" marR="0" indent="-2844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 sz="1400" b="0" i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Bullet Point 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Erste Ebene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8257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F8158BF-0FCF-6E4B-8E7D-A557EFB2B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703" y="3574741"/>
            <a:ext cx="819419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/>
              <a:t>Zwischenseite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9E2BF5-3D16-4FE5-90F1-F901B853E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03" y="3675701"/>
            <a:ext cx="370497" cy="4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0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F8158BF-0FCF-6E4B-8E7D-A557EFB2B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703" y="3574742"/>
            <a:ext cx="8194190" cy="643298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de-DE" dirty="0" err="1"/>
              <a:t>Dankeseite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A3BB39-05BA-9241-98D9-08ABAFA97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03" y="3675701"/>
            <a:ext cx="370497" cy="403606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D8ACBA-7348-B444-89B7-E67D51BE90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3088" y="4379913"/>
            <a:ext cx="8193087" cy="1223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96456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55A12D5E-730F-5D40-8D13-E7629A52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33" y="365129"/>
            <a:ext cx="7886700" cy="985208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D725A4F-E261-4A03-A996-197E2AC041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833" y="1461600"/>
            <a:ext cx="7886700" cy="6080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 sz="1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8" name="Textplatzhalter 17">
            <a:extLst>
              <a:ext uri="{FF2B5EF4-FFF2-40B4-BE49-F238E27FC236}">
                <a16:creationId xmlns:a16="http://schemas.microsoft.com/office/drawing/2014/main" id="{99BE3E5E-5580-476D-A89E-C096333C3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99" y="2155825"/>
            <a:ext cx="7886633" cy="3427942"/>
          </a:xfrm>
          <a:prstGeom prst="rect">
            <a:avLst/>
          </a:prstGeom>
        </p:spPr>
        <p:txBody>
          <a:bodyPr/>
          <a:lstStyle>
            <a:lvl1pPr marL="4000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600" b="0" i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Bullet Point 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Erste Ebene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7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D977BE81-8F9C-044E-A0A2-A10F8E26D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33" y="365129"/>
            <a:ext cx="7886700" cy="432894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8BCE6B5-41F4-8949-8F1E-1EA2FDCC93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833" y="839189"/>
            <a:ext cx="7886700" cy="608012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de-DE" sz="2400" b="1" i="0" dirty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Unterüberschrift</a:t>
            </a:r>
            <a:endParaRPr lang="de-DE" dirty="0"/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F7AED834-9F86-6F41-A6E2-417481696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833" y="1461600"/>
            <a:ext cx="7886700" cy="6080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 sz="1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913394F-6ED5-445A-A496-2A071ACFDF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10033" y="2155824"/>
            <a:ext cx="3746500" cy="34308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17">
            <a:extLst>
              <a:ext uri="{FF2B5EF4-FFF2-40B4-BE49-F238E27FC236}">
                <a16:creationId xmlns:a16="http://schemas.microsoft.com/office/drawing/2014/main" id="{036AD2F9-D38E-4A69-8535-65E6817CCC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2155825"/>
            <a:ext cx="3873500" cy="3430837"/>
          </a:xfrm>
          <a:prstGeom prst="rect">
            <a:avLst/>
          </a:prstGeom>
        </p:spPr>
        <p:txBody>
          <a:bodyPr/>
          <a:lstStyle>
            <a:lvl1pPr marL="284400" marR="0" indent="-2844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0000" marR="0" indent="-2844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 sz="1600" b="0" i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72000" marR="0" indent="-28440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Bullet Point 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Erste Ebene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0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28355BED-4E30-D342-8C2B-2461AAC9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33" y="365129"/>
            <a:ext cx="7886700" cy="1082072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79B2F6D5-B869-A949-B7E2-386303992E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833" y="1447202"/>
            <a:ext cx="6357685" cy="41394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8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7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60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Platz für viel Text</a:t>
            </a:r>
          </a:p>
          <a:p>
            <a:pPr lvl="0"/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…</a:t>
            </a:r>
          </a:p>
          <a:p>
            <a:pPr lvl="0"/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80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28355BED-4E30-D342-8C2B-2461AAC9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33" y="365129"/>
            <a:ext cx="7886700" cy="496517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Titel durch Klicken bearbeiten</a:t>
            </a:r>
            <a:endParaRPr lang="de-DE" dirty="0"/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95BD0F2B-AE2E-5A4C-B9B3-D547A1A5ABD1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69833" y="1921261"/>
            <a:ext cx="7886633" cy="366540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>
                <a:latin typeface="+mn-lt"/>
              </a:rPr>
              <a:t>Durch Klicken ein Diagramm </a:t>
            </a:r>
            <a:r>
              <a:rPr lang="de-DE" dirty="0"/>
              <a:t>einfügen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F14CB7-5BCB-814E-B089-18CBC42448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33" y="839189"/>
            <a:ext cx="7886700" cy="608012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58855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235AABE-82E9-7843-B482-6C922EF8F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33" y="365129"/>
            <a:ext cx="7886700" cy="4965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CD123B7-B19B-6E43-AB70-FDAD54834A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33" y="839189"/>
            <a:ext cx="7886700" cy="608012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de-DE" dirty="0"/>
              <a:t>Unterüberschrift</a:t>
            </a:r>
          </a:p>
        </p:txBody>
      </p:sp>
      <p:sp>
        <p:nvSpPr>
          <p:cNvPr id="17" name="Tabellenplatzhalter 13">
            <a:extLst>
              <a:ext uri="{FF2B5EF4-FFF2-40B4-BE49-F238E27FC236}">
                <a16:creationId xmlns:a16="http://schemas.microsoft.com/office/drawing/2014/main" id="{5A83E83A-464E-D648-9F74-0E466F86758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469900" y="1921261"/>
            <a:ext cx="7886700" cy="366139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Durch Klicken Tabelle einfügen</a:t>
            </a:r>
          </a:p>
        </p:txBody>
      </p:sp>
    </p:spTree>
    <p:extLst>
      <p:ext uri="{BB962C8B-B14F-4D97-AF65-F5344CB8AC3E}">
        <p14:creationId xmlns:p14="http://schemas.microsoft.com/office/powerpoint/2010/main" val="215834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enplatzhalter 9">
            <a:extLst>
              <a:ext uri="{FF2B5EF4-FFF2-40B4-BE49-F238E27FC236}">
                <a16:creationId xmlns:a16="http://schemas.microsoft.com/office/drawing/2014/main" id="{F4810152-E300-0D46-9A87-D02116FA4609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469833" y="1512667"/>
            <a:ext cx="7886700" cy="406998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Durch Klicken Video hinzufügen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ADA3668F-5A0E-4BC2-A703-C940D0E282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33" y="839189"/>
            <a:ext cx="7886700" cy="608012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de-DE" dirty="0"/>
              <a:t>Unterüberschrift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15D7FFA-640E-4ED4-AA9A-AD456FC8D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33" y="365129"/>
            <a:ext cx="7886700" cy="4965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233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4D85526-277D-4BF0-A06C-982B9DC61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33" y="365129"/>
            <a:ext cx="7886700" cy="4965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F751A8-94E8-46BE-B3AD-7AC214BE10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900" y="1436688"/>
            <a:ext cx="5983288" cy="4151312"/>
          </a:xfrm>
          <a:prstGeom prst="rect">
            <a:avLst/>
          </a:prstGeom>
        </p:spPr>
        <p:txBody>
          <a:bodyPr anchor="t"/>
          <a:lstStyle>
            <a:lvl1pPr>
              <a:lnSpc>
                <a:spcPct val="200000"/>
              </a:lnSpc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87A8FD01-775B-4E8F-A18E-B8EBF07D0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05601" y="1436688"/>
            <a:ext cx="2141126" cy="415131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20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DE" dirty="0"/>
              <a:t>123</a:t>
            </a:r>
          </a:p>
        </p:txBody>
      </p:sp>
    </p:spTree>
    <p:extLst>
      <p:ext uri="{BB962C8B-B14F-4D97-AF65-F5344CB8AC3E}">
        <p14:creationId xmlns:p14="http://schemas.microsoft.com/office/powerpoint/2010/main" val="48133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folie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4D85526-277D-4BF0-A06C-982B9DC61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833" y="365129"/>
            <a:ext cx="7886700" cy="4965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0">
                <a:solidFill>
                  <a:srgbClr val="C519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7559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A3445A9-586C-E44E-9FA3-B160DD38F7D2}"/>
              </a:ext>
            </a:extLst>
          </p:cNvPr>
          <p:cNvSpPr/>
          <p:nvPr userDrawn="1"/>
        </p:nvSpPr>
        <p:spPr bwMode="hidden">
          <a:xfrm flipV="1">
            <a:off x="0" y="6172491"/>
            <a:ext cx="9144000" cy="684000"/>
          </a:xfrm>
          <a:prstGeom prst="rect">
            <a:avLst/>
          </a:prstGeom>
          <a:solidFill>
            <a:srgbClr val="C5192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67500" rIns="67500" bIns="67500" rtlCol="0" anchor="t"/>
          <a:lstStyle/>
          <a:p>
            <a:pPr>
              <a:lnSpc>
                <a:spcPct val="110000"/>
              </a:lnSpc>
            </a:pPr>
            <a:endParaRPr lang="de-DE" sz="1200" b="0" i="0" dirty="0">
              <a:solidFill>
                <a:srgbClr val="0D99FC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98500DB4-6915-9845-A001-80945356C6CC}"/>
              </a:ext>
            </a:extLst>
          </p:cNvPr>
          <p:cNvSpPr txBox="1">
            <a:spLocks/>
          </p:cNvSpPr>
          <p:nvPr userDrawn="1"/>
        </p:nvSpPr>
        <p:spPr>
          <a:xfrm>
            <a:off x="8394000" y="6318000"/>
            <a:ext cx="495804" cy="248949"/>
          </a:xfrm>
          <a:prstGeom prst="rect">
            <a:avLst/>
          </a:prstGeom>
        </p:spPr>
        <p:txBody>
          <a:bodyPr anchor="t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611349-95DF-F144-82AA-724B5262B266}" type="slidenum">
              <a:rPr lang="de-DE" sz="800" b="0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‹Nr.›</a:t>
            </a:fld>
            <a:endParaRPr lang="de-DE" sz="8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Fußzeilenplatzhalter 4">
            <a:extLst>
              <a:ext uri="{FF2B5EF4-FFF2-40B4-BE49-F238E27FC236}">
                <a16:creationId xmlns:a16="http://schemas.microsoft.com/office/drawing/2014/main" id="{C5F20AC7-5E10-BD40-9F84-515932E75E34}"/>
              </a:ext>
            </a:extLst>
          </p:cNvPr>
          <p:cNvSpPr txBox="1">
            <a:spLocks/>
          </p:cNvSpPr>
          <p:nvPr userDrawn="1"/>
        </p:nvSpPr>
        <p:spPr>
          <a:xfrm>
            <a:off x="386689" y="6273533"/>
            <a:ext cx="3099905" cy="248949"/>
          </a:xfrm>
          <a:prstGeom prst="rect">
            <a:avLst/>
          </a:prstGeom>
        </p:spPr>
        <p:txBody>
          <a:bodyPr anchor="t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de-DE" sz="1000" b="1" i="0" baseline="0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29" name="Fußzeilenplatzhalter 4">
            <a:extLst>
              <a:ext uri="{FF2B5EF4-FFF2-40B4-BE49-F238E27FC236}">
                <a16:creationId xmlns:a16="http://schemas.microsoft.com/office/drawing/2014/main" id="{79574E4B-43F3-2747-BA46-F08C50CA79F8}"/>
              </a:ext>
            </a:extLst>
          </p:cNvPr>
          <p:cNvSpPr txBox="1">
            <a:spLocks/>
          </p:cNvSpPr>
          <p:nvPr userDrawn="1"/>
        </p:nvSpPr>
        <p:spPr>
          <a:xfrm>
            <a:off x="3780000" y="6273533"/>
            <a:ext cx="3099905" cy="248949"/>
          </a:xfrm>
          <a:prstGeom prst="rect">
            <a:avLst/>
          </a:prstGeom>
        </p:spPr>
        <p:txBody>
          <a:bodyPr anchor="t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1000" b="1" i="0" baseline="0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7BBC0D6C-11AB-45DC-BE5F-E31F96A86AAF}"/>
              </a:ext>
            </a:extLst>
          </p:cNvPr>
          <p:cNvSpPr txBox="1">
            <a:spLocks/>
          </p:cNvSpPr>
          <p:nvPr userDrawn="1"/>
        </p:nvSpPr>
        <p:spPr>
          <a:xfrm>
            <a:off x="469833" y="6300000"/>
            <a:ext cx="3398406" cy="447335"/>
          </a:xfrm>
          <a:prstGeom prst="rect">
            <a:avLst/>
          </a:prstGeom>
        </p:spPr>
        <p:txBody>
          <a:bodyPr lIns="90000" tIns="46800" rIns="90000" bIns="468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b="1" baseline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Universitätsbibliothek</a:t>
            </a:r>
            <a:endParaRPr lang="de-DE" sz="1000" b="1" i="1" baseline="0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AF5E368-DBE5-4C73-A114-E2155968E53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62" y="6375490"/>
            <a:ext cx="85105" cy="927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855A0EF-2DFE-4736-AE3D-F720820991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30" y="291051"/>
            <a:ext cx="1921380" cy="80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5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46" r:id="rId10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F8C7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13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51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E6BC0C9-63B9-0E4B-892C-B1F064D466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2063" y="-318265"/>
            <a:ext cx="2675820" cy="198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2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bis.ur.de/BIBKO/resources/8957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hyperlink" Target="http://rzblx10.uni-regensburg.de/dbinfo/warpto.php?bib_id=bibko&amp;color=2&amp;titel_id=149&amp;url=http://search.ebscohost.com/login.aspx?authtype%3Dip,uid%26defaultdb%3Dpsyh%26lang%3Dde" TargetMode="External"/><Relationship Id="rId4" Type="http://schemas.openxmlformats.org/officeDocument/2006/relationships/hyperlink" Target="https://dbis.ur.de/BIBKO/resources/223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dsl-online.d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ldb-online.d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jstor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referencework/10.1007/978-3-476-05728-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hyperlink" Target="http://www.kll-online.d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imo.uni-koblenz.de/discovery/search?vid=49HBZ_UKO:VU1&amp;lang=de" TargetMode="External"/><Relationship Id="rId7" Type="http://schemas.openxmlformats.org/officeDocument/2006/relationships/hyperlink" Target="http://rzblx10.uni-regensburg.de/dbinfo/fachliste.php?bib_id=bibko&amp;lett=l&amp;colors=&amp;ocolors=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bis.ur.de/BIBKO/browse/subjects/" TargetMode="External"/><Relationship Id="rId5" Type="http://schemas.openxmlformats.org/officeDocument/2006/relationships/hyperlink" Target="http://www.uni-koblenz-landau.de/bibliothek/suchenfinden/digibib_login" TargetMode="External"/><Relationship Id="rId4" Type="http://schemas.openxmlformats.org/officeDocument/2006/relationships/hyperlink" Target="https://ub-koblenz.digibib.net/search/bibkatalo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base-search.net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scholar.google.d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ECDA4-DEDD-480F-9874-0579034D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2"/>
            <a:ext cx="6404589" cy="1325563"/>
          </a:xfrm>
        </p:spPr>
        <p:txBody>
          <a:bodyPr/>
          <a:lstStyle/>
          <a:p>
            <a:r>
              <a:rPr lang="de-DE" altLang="de-DE" sz="3000" b="1" dirty="0">
                <a:latin typeface="+mn-lt"/>
              </a:rPr>
              <a:t>Fit für die Hausarbeit - Germanistik</a:t>
            </a:r>
            <a:br>
              <a:rPr lang="de-DE" altLang="de-DE" sz="3000" b="1" dirty="0">
                <a:latin typeface="+mn-lt"/>
              </a:rPr>
            </a:br>
            <a:r>
              <a:rPr lang="de-DE" altLang="de-DE" sz="3000" dirty="0">
                <a:latin typeface="+mn-lt"/>
              </a:rPr>
              <a:t>Was suche ich, wie und wo?</a:t>
            </a:r>
            <a:br>
              <a:rPr lang="de-DE" altLang="de-DE" sz="3000" dirty="0">
                <a:latin typeface="+mn-lt"/>
              </a:rPr>
            </a:br>
            <a:endParaRPr lang="de-DE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F7CD18A-E6F8-4E5D-AA8A-1E3BD164F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" y="116632"/>
            <a:ext cx="9144000" cy="617817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B7A04C67-A32B-41AC-A163-C0CCC3406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314166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F6150BC-643E-4F24-8967-C0D0D5D1D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1772816"/>
            <a:ext cx="6192688" cy="307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44463" indent="-1238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06388" indent="-285750" eaLnBrk="1" hangingPunct="1">
              <a:buClrTx/>
              <a:buSzPct val="85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sind Recherchemittel für die thematische Literatursuche</a:t>
            </a:r>
          </a:p>
          <a:p>
            <a:pPr marL="306388" indent="-285750" eaLnBrk="1" hangingPunct="1">
              <a:buClrTx/>
              <a:buSzPct val="85000"/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0000"/>
              </a:solidFill>
              <a:latin typeface="+mn-lt"/>
            </a:endParaRPr>
          </a:p>
          <a:p>
            <a:pPr marL="306388" indent="-285750" eaLnBrk="1" hangingPunct="1">
              <a:buClrTx/>
              <a:buSzPct val="85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streben nach Vollständigkeit bei der Verzeichnung eines Faches oder Themas</a:t>
            </a:r>
          </a:p>
          <a:p>
            <a:pPr marL="306388" indent="-285750" eaLnBrk="1" hangingPunct="1">
              <a:buClrTx/>
              <a:buSzPct val="85000"/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0000"/>
              </a:solidFill>
              <a:latin typeface="+mn-lt"/>
            </a:endParaRPr>
          </a:p>
          <a:p>
            <a:pPr marL="306388" indent="-285750" eaLnBrk="1" hangingPunct="1">
              <a:buClrTx/>
              <a:buSzPct val="85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sammeln Literatur unabhängig von einer Institution</a:t>
            </a:r>
          </a:p>
          <a:p>
            <a:pPr marL="306388" indent="-285750" eaLnBrk="1" hangingPunct="1">
              <a:buClrTx/>
              <a:buSzPct val="85000"/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0000"/>
              </a:solidFill>
              <a:latin typeface="+mn-lt"/>
            </a:endParaRPr>
          </a:p>
          <a:p>
            <a:pPr marL="306388" indent="-285750" eaLnBrk="1" hangingPunct="1">
              <a:buClrTx/>
              <a:buSzPct val="85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sind häufig fachspezifisch.</a:t>
            </a:r>
          </a:p>
          <a:p>
            <a:pPr marL="306388" indent="-285750" eaLnBrk="1" hangingPunct="1">
              <a:buClrTx/>
              <a:buSzPct val="85000"/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0000"/>
              </a:solidFill>
              <a:latin typeface="+mn-lt"/>
            </a:endParaRPr>
          </a:p>
          <a:p>
            <a:pPr marL="306388" indent="-285750" eaLnBrk="1" hangingPunct="1">
              <a:buClrTx/>
              <a:buSzPct val="85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enthalten oft schwerpunktmäßig Aufsätze</a:t>
            </a:r>
          </a:p>
          <a:p>
            <a:pPr marL="306388" indent="-285750" eaLnBrk="1" hangingPunct="1">
              <a:buClrTx/>
              <a:buSzPct val="85000"/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0000"/>
              </a:solidFill>
              <a:latin typeface="+mn-lt"/>
            </a:endParaRPr>
          </a:p>
          <a:p>
            <a:pPr marL="306388" indent="-285750" eaLnBrk="1" hangingPunct="1">
              <a:buClrTx/>
              <a:buSzPct val="85000"/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sind häufig lizenzpflichtig, d.h. nicht frei im Netz</a:t>
            </a:r>
          </a:p>
        </p:txBody>
      </p:sp>
      <p:sp>
        <p:nvSpPr>
          <p:cNvPr id="37892" name="Text Box 3">
            <a:extLst>
              <a:ext uri="{FF2B5EF4-FFF2-40B4-BE49-F238E27FC236}">
                <a16:creationId xmlns:a16="http://schemas.microsoft.com/office/drawing/2014/main" id="{9C746DAA-B75E-48B2-88B2-CA400439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20688"/>
            <a:ext cx="2952750" cy="47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de-DE" altLang="de-DE" sz="3000" b="1" dirty="0">
                <a:solidFill>
                  <a:srgbClr val="C00000"/>
                </a:solidFill>
                <a:latin typeface="+mn-lt"/>
              </a:rPr>
              <a:t>Datenbanken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75EA0862-EE65-4C7B-9F42-D0A78818D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72816"/>
            <a:ext cx="3005137" cy="5032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0675" indent="-320675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indent="-207963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50"/>
              </a:spcBef>
              <a:buClr>
                <a:srgbClr val="000000"/>
              </a:buClr>
              <a:buSzPct val="85000"/>
              <a:buFont typeface="Calibri Light" panose="020F0302020204030204" pitchFamily="34" charset="0"/>
              <a:buChar char="•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verzeichnet zahlreiche Datenbanken</a:t>
            </a:r>
          </a:p>
          <a:p>
            <a:pPr lvl="2">
              <a:spcBef>
                <a:spcPts val="450"/>
              </a:spcBef>
              <a:buSzPct val="90000"/>
              <a:defRPr/>
            </a:pPr>
            <a:endParaRPr lang="de-DE" altLang="de-DE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lvl="2">
              <a:spcBef>
                <a:spcPts val="450"/>
              </a:spcBef>
              <a:buSzPct val="90000"/>
              <a:defRPr/>
            </a:pPr>
            <a:endParaRPr lang="de-DE" altLang="de-DE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31788">
              <a:spcBef>
                <a:spcPts val="600"/>
              </a:spcBef>
              <a:buSzPct val="85000"/>
              <a:defRPr/>
            </a:pPr>
            <a:endParaRPr lang="de-DE" altLang="de-DE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E2A8F5F-5D8F-4D6C-A7A4-180F2FF2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633241"/>
            <a:ext cx="31035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0675" indent="-3206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  <a:buSzPct val="85000"/>
              <a:buFont typeface="Calibri Light" panose="020F0302020204030204" pitchFamily="34" charset="0"/>
              <a:buChar char="•"/>
            </a:pPr>
            <a:r>
              <a:rPr lang="de-DE" altLang="de-DE" sz="1600">
                <a:solidFill>
                  <a:srgbClr val="000000"/>
                </a:solidFill>
                <a:latin typeface="+mn-lt"/>
              </a:rPr>
              <a:t>Datenbanken nach Fächern sortiert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2D6C8A6-95B4-4DCD-BD11-BC2D9D3A5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3" y="3377778"/>
            <a:ext cx="31130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0675" indent="-3206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  <a:buSzPct val="85000"/>
              <a:buFont typeface="Calibri Light" panose="020F0302020204030204" pitchFamily="34" charset="0"/>
              <a:buChar char="•"/>
            </a:pPr>
            <a:r>
              <a:rPr lang="de-DE" altLang="de-DE" sz="1600">
                <a:solidFill>
                  <a:srgbClr val="000000"/>
                </a:solidFill>
                <a:latin typeface="+mn-lt"/>
              </a:rPr>
              <a:t>Stichwortsuche im Titel, in der Beschreibung</a:t>
            </a:r>
          </a:p>
        </p:txBody>
      </p:sp>
      <p:sp>
        <p:nvSpPr>
          <p:cNvPr id="39941" name="Rectangle 4">
            <a:extLst>
              <a:ext uri="{FF2B5EF4-FFF2-40B4-BE49-F238E27FC236}">
                <a16:creationId xmlns:a16="http://schemas.microsoft.com/office/drawing/2014/main" id="{67244C53-279D-44CB-9B87-6334814A4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255666"/>
            <a:ext cx="3294062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0675" indent="-3206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  <a:buSzPct val="85000"/>
              <a:buFont typeface="Calibri Light" panose="020F0302020204030204" pitchFamily="34" charset="0"/>
              <a:buChar char="•"/>
            </a:pP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Zugriff über die Homepage der UB / Datenbanken</a:t>
            </a:r>
          </a:p>
        </p:txBody>
      </p:sp>
      <p:sp>
        <p:nvSpPr>
          <p:cNvPr id="39942" name="Text Box 5">
            <a:extLst>
              <a:ext uri="{FF2B5EF4-FFF2-40B4-BE49-F238E27FC236}">
                <a16:creationId xmlns:a16="http://schemas.microsoft.com/office/drawing/2014/main" id="{48009278-A29B-4D1A-879A-6C5985B01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0" y="330606"/>
            <a:ext cx="4768586" cy="79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de-DE" altLang="de-DE" sz="2800" b="1" dirty="0">
                <a:solidFill>
                  <a:srgbClr val="C00000"/>
                </a:solidFill>
                <a:latin typeface="+mn-lt"/>
              </a:rPr>
              <a:t>DBIS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de-DE" altLang="de-DE" sz="2800" b="1" dirty="0">
                <a:solidFill>
                  <a:srgbClr val="C00000"/>
                </a:solidFill>
                <a:latin typeface="+mn-lt"/>
              </a:rPr>
              <a:t>Datenbank-Infosystem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D183D9-E495-4F0D-A31C-42C4E87B4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911" y="1484784"/>
            <a:ext cx="5722089" cy="403244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6188454-4748-4620-A98F-CDFA342AB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59" y="7755"/>
            <a:ext cx="7819081" cy="669845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>
            <a:extLst>
              <a:ext uri="{FF2B5EF4-FFF2-40B4-BE49-F238E27FC236}">
                <a16:creationId xmlns:a16="http://schemas.microsoft.com/office/drawing/2014/main" id="{D46AD37F-448D-48FC-B139-93FC0F561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58762"/>
            <a:ext cx="4176464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337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14288" algn="l"/>
                <a:tab pos="23813" algn="l"/>
                <a:tab pos="25400" algn="l"/>
                <a:tab pos="152400" algn="l"/>
                <a:tab pos="193675" algn="l"/>
                <a:tab pos="203200" algn="l"/>
                <a:tab pos="206375" algn="l"/>
                <a:tab pos="209550" algn="l"/>
                <a:tab pos="214313" algn="l"/>
                <a:tab pos="342900" algn="l"/>
                <a:tab pos="409575" algn="l"/>
                <a:tab pos="447675" algn="l"/>
                <a:tab pos="708025" algn="l"/>
                <a:tab pos="711200" algn="l"/>
                <a:tab pos="744538" algn="r"/>
                <a:tab pos="788988" algn="l"/>
                <a:tab pos="809625" algn="l"/>
                <a:tab pos="896938" algn="l"/>
                <a:tab pos="1238250" algn="l"/>
                <a:tab pos="1346200" algn="l"/>
                <a:tab pos="1477963" algn="l"/>
                <a:tab pos="1687513" algn="l"/>
                <a:tab pos="1795463" algn="l"/>
                <a:tab pos="2136775" algn="l"/>
                <a:tab pos="2244725" algn="l"/>
                <a:tab pos="2586038" algn="l"/>
                <a:tab pos="2693988" algn="l"/>
                <a:tab pos="3035300" algn="l"/>
                <a:tab pos="3143250" algn="l"/>
                <a:tab pos="3484563" algn="l"/>
                <a:tab pos="3592513" algn="l"/>
              </a:tabLst>
              <a:defRPr sz="2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14288" algn="l"/>
                <a:tab pos="23813" algn="l"/>
                <a:tab pos="25400" algn="l"/>
                <a:tab pos="152400" algn="l"/>
                <a:tab pos="193675" algn="l"/>
                <a:tab pos="203200" algn="l"/>
                <a:tab pos="206375" algn="l"/>
                <a:tab pos="209550" algn="l"/>
                <a:tab pos="214313" algn="l"/>
                <a:tab pos="342900" algn="l"/>
                <a:tab pos="409575" algn="l"/>
                <a:tab pos="447675" algn="l"/>
                <a:tab pos="708025" algn="l"/>
                <a:tab pos="711200" algn="l"/>
                <a:tab pos="744538" algn="r"/>
                <a:tab pos="788988" algn="l"/>
                <a:tab pos="809625" algn="l"/>
                <a:tab pos="896938" algn="l"/>
                <a:tab pos="1238250" algn="l"/>
                <a:tab pos="1346200" algn="l"/>
                <a:tab pos="1477963" algn="l"/>
                <a:tab pos="1687513" algn="l"/>
                <a:tab pos="1795463" algn="l"/>
                <a:tab pos="2136775" algn="l"/>
                <a:tab pos="2244725" algn="l"/>
                <a:tab pos="2586038" algn="l"/>
                <a:tab pos="2693988" algn="l"/>
                <a:tab pos="3035300" algn="l"/>
                <a:tab pos="3143250" algn="l"/>
                <a:tab pos="3484563" algn="l"/>
                <a:tab pos="3592513" algn="l"/>
              </a:tabLst>
              <a:defRPr sz="20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14288" algn="l"/>
                <a:tab pos="23813" algn="l"/>
                <a:tab pos="25400" algn="l"/>
                <a:tab pos="152400" algn="l"/>
                <a:tab pos="193675" algn="l"/>
                <a:tab pos="203200" algn="l"/>
                <a:tab pos="206375" algn="l"/>
                <a:tab pos="209550" algn="l"/>
                <a:tab pos="214313" algn="l"/>
                <a:tab pos="342900" algn="l"/>
                <a:tab pos="409575" algn="l"/>
                <a:tab pos="447675" algn="l"/>
                <a:tab pos="708025" algn="l"/>
                <a:tab pos="711200" algn="l"/>
                <a:tab pos="744538" algn="r"/>
                <a:tab pos="788988" algn="l"/>
                <a:tab pos="809625" algn="l"/>
                <a:tab pos="896938" algn="l"/>
                <a:tab pos="1238250" algn="l"/>
                <a:tab pos="1346200" algn="l"/>
                <a:tab pos="1477963" algn="l"/>
                <a:tab pos="1687513" algn="l"/>
                <a:tab pos="1795463" algn="l"/>
                <a:tab pos="2136775" algn="l"/>
                <a:tab pos="2244725" algn="l"/>
                <a:tab pos="2586038" algn="l"/>
                <a:tab pos="2693988" algn="l"/>
                <a:tab pos="3035300" algn="l"/>
                <a:tab pos="3143250" algn="l"/>
                <a:tab pos="3484563" algn="l"/>
                <a:tab pos="3592513" algn="l"/>
              </a:tabLst>
              <a:defRPr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14288" algn="l"/>
                <a:tab pos="23813" algn="l"/>
                <a:tab pos="25400" algn="l"/>
                <a:tab pos="152400" algn="l"/>
                <a:tab pos="193675" algn="l"/>
                <a:tab pos="203200" algn="l"/>
                <a:tab pos="206375" algn="l"/>
                <a:tab pos="209550" algn="l"/>
                <a:tab pos="214313" algn="l"/>
                <a:tab pos="342900" algn="l"/>
                <a:tab pos="409575" algn="l"/>
                <a:tab pos="447675" algn="l"/>
                <a:tab pos="708025" algn="l"/>
                <a:tab pos="711200" algn="l"/>
                <a:tab pos="744538" algn="r"/>
                <a:tab pos="788988" algn="l"/>
                <a:tab pos="809625" algn="l"/>
                <a:tab pos="896938" algn="l"/>
                <a:tab pos="1238250" algn="l"/>
                <a:tab pos="1346200" algn="l"/>
                <a:tab pos="1477963" algn="l"/>
                <a:tab pos="1687513" algn="l"/>
                <a:tab pos="1795463" algn="l"/>
                <a:tab pos="2136775" algn="l"/>
                <a:tab pos="2244725" algn="l"/>
                <a:tab pos="2586038" algn="l"/>
                <a:tab pos="2693988" algn="l"/>
                <a:tab pos="3035300" algn="l"/>
                <a:tab pos="3143250" algn="l"/>
                <a:tab pos="3484563" algn="l"/>
                <a:tab pos="3592513" algn="l"/>
              </a:tabLst>
              <a:defRPr sz="16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14288" algn="l"/>
                <a:tab pos="23813" algn="l"/>
                <a:tab pos="25400" algn="l"/>
                <a:tab pos="152400" algn="l"/>
                <a:tab pos="193675" algn="l"/>
                <a:tab pos="203200" algn="l"/>
                <a:tab pos="206375" algn="l"/>
                <a:tab pos="209550" algn="l"/>
                <a:tab pos="214313" algn="l"/>
                <a:tab pos="342900" algn="l"/>
                <a:tab pos="409575" algn="l"/>
                <a:tab pos="447675" algn="l"/>
                <a:tab pos="708025" algn="l"/>
                <a:tab pos="711200" algn="l"/>
                <a:tab pos="744538" algn="r"/>
                <a:tab pos="788988" algn="l"/>
                <a:tab pos="809625" algn="l"/>
                <a:tab pos="896938" algn="l"/>
                <a:tab pos="1238250" algn="l"/>
                <a:tab pos="1346200" algn="l"/>
                <a:tab pos="1477963" algn="l"/>
                <a:tab pos="1687513" algn="l"/>
                <a:tab pos="1795463" algn="l"/>
                <a:tab pos="2136775" algn="l"/>
                <a:tab pos="2244725" algn="l"/>
                <a:tab pos="2586038" algn="l"/>
                <a:tab pos="2693988" algn="l"/>
                <a:tab pos="3035300" algn="l"/>
                <a:tab pos="3143250" algn="l"/>
                <a:tab pos="3484563" algn="l"/>
                <a:tab pos="3592513" algn="l"/>
              </a:tabLst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14288" algn="l"/>
                <a:tab pos="23813" algn="l"/>
                <a:tab pos="25400" algn="l"/>
                <a:tab pos="152400" algn="l"/>
                <a:tab pos="193675" algn="l"/>
                <a:tab pos="203200" algn="l"/>
                <a:tab pos="206375" algn="l"/>
                <a:tab pos="209550" algn="l"/>
                <a:tab pos="214313" algn="l"/>
                <a:tab pos="342900" algn="l"/>
                <a:tab pos="409575" algn="l"/>
                <a:tab pos="447675" algn="l"/>
                <a:tab pos="708025" algn="l"/>
                <a:tab pos="711200" algn="l"/>
                <a:tab pos="744538" algn="r"/>
                <a:tab pos="788988" algn="l"/>
                <a:tab pos="809625" algn="l"/>
                <a:tab pos="896938" algn="l"/>
                <a:tab pos="1238250" algn="l"/>
                <a:tab pos="1346200" algn="l"/>
                <a:tab pos="1477963" algn="l"/>
                <a:tab pos="1687513" algn="l"/>
                <a:tab pos="1795463" algn="l"/>
                <a:tab pos="2136775" algn="l"/>
                <a:tab pos="2244725" algn="l"/>
                <a:tab pos="2586038" algn="l"/>
                <a:tab pos="2693988" algn="l"/>
                <a:tab pos="3035300" algn="l"/>
                <a:tab pos="3143250" algn="l"/>
                <a:tab pos="3484563" algn="l"/>
                <a:tab pos="3592513" algn="l"/>
              </a:tabLst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14288" algn="l"/>
                <a:tab pos="23813" algn="l"/>
                <a:tab pos="25400" algn="l"/>
                <a:tab pos="152400" algn="l"/>
                <a:tab pos="193675" algn="l"/>
                <a:tab pos="203200" algn="l"/>
                <a:tab pos="206375" algn="l"/>
                <a:tab pos="209550" algn="l"/>
                <a:tab pos="214313" algn="l"/>
                <a:tab pos="342900" algn="l"/>
                <a:tab pos="409575" algn="l"/>
                <a:tab pos="447675" algn="l"/>
                <a:tab pos="708025" algn="l"/>
                <a:tab pos="711200" algn="l"/>
                <a:tab pos="744538" algn="r"/>
                <a:tab pos="788988" algn="l"/>
                <a:tab pos="809625" algn="l"/>
                <a:tab pos="896938" algn="l"/>
                <a:tab pos="1238250" algn="l"/>
                <a:tab pos="1346200" algn="l"/>
                <a:tab pos="1477963" algn="l"/>
                <a:tab pos="1687513" algn="l"/>
                <a:tab pos="1795463" algn="l"/>
                <a:tab pos="2136775" algn="l"/>
                <a:tab pos="2244725" algn="l"/>
                <a:tab pos="2586038" algn="l"/>
                <a:tab pos="2693988" algn="l"/>
                <a:tab pos="3035300" algn="l"/>
                <a:tab pos="3143250" algn="l"/>
                <a:tab pos="3484563" algn="l"/>
                <a:tab pos="3592513" algn="l"/>
              </a:tabLst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14288" algn="l"/>
                <a:tab pos="23813" algn="l"/>
                <a:tab pos="25400" algn="l"/>
                <a:tab pos="152400" algn="l"/>
                <a:tab pos="193675" algn="l"/>
                <a:tab pos="203200" algn="l"/>
                <a:tab pos="206375" algn="l"/>
                <a:tab pos="209550" algn="l"/>
                <a:tab pos="214313" algn="l"/>
                <a:tab pos="342900" algn="l"/>
                <a:tab pos="409575" algn="l"/>
                <a:tab pos="447675" algn="l"/>
                <a:tab pos="708025" algn="l"/>
                <a:tab pos="711200" algn="l"/>
                <a:tab pos="744538" algn="r"/>
                <a:tab pos="788988" algn="l"/>
                <a:tab pos="809625" algn="l"/>
                <a:tab pos="896938" algn="l"/>
                <a:tab pos="1238250" algn="l"/>
                <a:tab pos="1346200" algn="l"/>
                <a:tab pos="1477963" algn="l"/>
                <a:tab pos="1687513" algn="l"/>
                <a:tab pos="1795463" algn="l"/>
                <a:tab pos="2136775" algn="l"/>
                <a:tab pos="2244725" algn="l"/>
                <a:tab pos="2586038" algn="l"/>
                <a:tab pos="2693988" algn="l"/>
                <a:tab pos="3035300" algn="l"/>
                <a:tab pos="3143250" algn="l"/>
                <a:tab pos="3484563" algn="l"/>
                <a:tab pos="3592513" algn="l"/>
              </a:tabLst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14288" algn="l"/>
                <a:tab pos="23813" algn="l"/>
                <a:tab pos="25400" algn="l"/>
                <a:tab pos="152400" algn="l"/>
                <a:tab pos="193675" algn="l"/>
                <a:tab pos="203200" algn="l"/>
                <a:tab pos="206375" algn="l"/>
                <a:tab pos="209550" algn="l"/>
                <a:tab pos="214313" algn="l"/>
                <a:tab pos="342900" algn="l"/>
                <a:tab pos="409575" algn="l"/>
                <a:tab pos="447675" algn="l"/>
                <a:tab pos="708025" algn="l"/>
                <a:tab pos="711200" algn="l"/>
                <a:tab pos="744538" algn="r"/>
                <a:tab pos="788988" algn="l"/>
                <a:tab pos="809625" algn="l"/>
                <a:tab pos="896938" algn="l"/>
                <a:tab pos="1238250" algn="l"/>
                <a:tab pos="1346200" algn="l"/>
                <a:tab pos="1477963" algn="l"/>
                <a:tab pos="1687513" algn="l"/>
                <a:tab pos="1795463" algn="l"/>
                <a:tab pos="2136775" algn="l"/>
                <a:tab pos="2244725" algn="l"/>
                <a:tab pos="2586038" algn="l"/>
                <a:tab pos="2693988" algn="l"/>
                <a:tab pos="3035300" algn="l"/>
                <a:tab pos="3143250" algn="l"/>
                <a:tab pos="3484563" algn="l"/>
                <a:tab pos="3592513" algn="l"/>
              </a:tabLst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ClrTx/>
              <a:buSzPct val="85000"/>
              <a:buFontTx/>
              <a:buNone/>
            </a:pPr>
            <a:r>
              <a:rPr lang="de-DE" altLang="de-DE" sz="2800" b="1" dirty="0">
                <a:solidFill>
                  <a:srgbClr val="A50021"/>
                </a:solidFill>
                <a:latin typeface="+mn-lt"/>
              </a:rPr>
              <a:t>	</a:t>
            </a:r>
          </a:p>
          <a:p>
            <a:pPr>
              <a:lnSpc>
                <a:spcPct val="80000"/>
              </a:lnSpc>
              <a:spcBef>
                <a:spcPts val="750"/>
              </a:spcBef>
              <a:buClrTx/>
              <a:buSzPct val="85000"/>
              <a:buFontTx/>
              <a:buNone/>
            </a:pPr>
            <a:r>
              <a:rPr lang="de-DE" altLang="de-DE" sz="2800" b="1" dirty="0">
                <a:solidFill>
                  <a:srgbClr val="C00000"/>
                </a:solidFill>
                <a:latin typeface="+mn-lt"/>
              </a:rPr>
              <a:t>Volltextdatenbanken</a:t>
            </a: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3E0EC950-667E-405A-9223-A965A0700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43025"/>
            <a:ext cx="3599631" cy="13668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ea typeface="+mn-ea"/>
              </a:rPr>
              <a:t>Enthalten bibliographischen Angaben sowie den kompletten Volltext, meist als PDF</a:t>
            </a:r>
          </a:p>
          <a:p>
            <a:pPr marL="342900">
              <a:lnSpc>
                <a:spcPct val="80000"/>
              </a:lnSpc>
              <a:spcBef>
                <a:spcPts val="400"/>
              </a:spcBef>
              <a:buSzPct val="85000"/>
              <a:defRPr/>
            </a:pPr>
            <a:endParaRPr lang="de-DE" altLang="de-DE" sz="16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>
              <a:lnSpc>
                <a:spcPct val="80000"/>
              </a:lnSpc>
              <a:spcBef>
                <a:spcPts val="400"/>
              </a:spcBef>
              <a:buSzPct val="85000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ea typeface="+mn-ea"/>
              </a:rPr>
              <a:t>Beispiel: 	</a:t>
            </a:r>
            <a:r>
              <a:rPr lang="de-DE" altLang="de-DE" sz="1600" u="sng" dirty="0">
                <a:solidFill>
                  <a:srgbClr val="C00000"/>
                </a:solidFill>
                <a:latin typeface="+mn-lt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JSTOR</a:t>
            </a:r>
            <a:r>
              <a:rPr lang="de-DE" altLang="de-DE" sz="1600" dirty="0">
                <a:solidFill>
                  <a:srgbClr val="C00000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47CB965-9523-4B9D-909D-BA63D4F71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76" y="3251945"/>
            <a:ext cx="5064125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337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750"/>
              </a:spcBef>
              <a:buClrTx/>
              <a:buSzPct val="85000"/>
              <a:buFontTx/>
              <a:buNone/>
            </a:pPr>
            <a:r>
              <a:rPr lang="de-DE" altLang="de-DE" sz="2800" b="1" dirty="0">
                <a:solidFill>
                  <a:srgbClr val="C00000"/>
                </a:solidFill>
                <a:latin typeface="+mn-lt"/>
              </a:rPr>
              <a:t>Bibliographische Datenbanken / Fachbibliographie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619FB669-5EA9-4F3E-97A8-682CF945D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4524647"/>
            <a:ext cx="4398231" cy="141478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ea typeface="+mn-ea"/>
              </a:rPr>
              <a:t>Enthalten bibliographischen Angaben, manchmal auch Volltexte </a:t>
            </a:r>
          </a:p>
          <a:p>
            <a:pPr marL="341313">
              <a:lnSpc>
                <a:spcPct val="80000"/>
              </a:lnSpc>
              <a:spcBef>
                <a:spcPts val="400"/>
              </a:spcBef>
              <a:buSzPct val="85000"/>
              <a:defRPr/>
            </a:pPr>
            <a:endParaRPr lang="de-DE" altLang="de-DE" sz="16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>
              <a:lnSpc>
                <a:spcPct val="80000"/>
              </a:lnSpc>
              <a:spcBef>
                <a:spcPts val="400"/>
              </a:spcBef>
              <a:buSzPct val="85000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ea typeface="+mn-ea"/>
              </a:rPr>
              <a:t>Beispiel: 	</a:t>
            </a:r>
            <a:r>
              <a:rPr lang="de-DE" altLang="de-DE" sz="1600" dirty="0">
                <a:solidFill>
                  <a:srgbClr val="2DA2BF"/>
                </a:solidFill>
                <a:latin typeface="+mn-lt"/>
                <a:ea typeface="+mn-ea"/>
              </a:rPr>
              <a:t> </a:t>
            </a:r>
            <a:r>
              <a:rPr lang="de-DE" altLang="de-DE" sz="1600" u="sng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hlinkClick r:id="rId4"/>
              </a:rPr>
              <a:t>BDSL</a:t>
            </a:r>
            <a:endParaRPr lang="de-DE" altLang="de-DE" sz="1600" u="sng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0966" name="Picture 5">
            <a:extLst>
              <a:ext uri="{FF2B5EF4-FFF2-40B4-BE49-F238E27FC236}">
                <a16:creationId xmlns:a16="http://schemas.microsoft.com/office/drawing/2014/main" id="{5C2136DD-6A9A-475E-A7C6-00D9E021A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000">
            <a:off x="6200024" y="1697921"/>
            <a:ext cx="1587295" cy="214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7" name="Picture 6">
            <a:extLst>
              <a:ext uri="{FF2B5EF4-FFF2-40B4-BE49-F238E27FC236}">
                <a16:creationId xmlns:a16="http://schemas.microsoft.com/office/drawing/2014/main" id="{19DE7BFB-7C99-4C57-A176-42622F0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59434"/>
            <a:ext cx="4757152" cy="92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>
            <a:extLst>
              <a:ext uri="{FF2B5EF4-FFF2-40B4-BE49-F238E27FC236}">
                <a16:creationId xmlns:a16="http://schemas.microsoft.com/office/drawing/2014/main" id="{F3DAEEB8-86F0-4A65-93F3-25220C47A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2000250"/>
            <a:ext cx="18732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85000"/>
              <a:buFontTx/>
              <a:buNone/>
            </a:pPr>
            <a:r>
              <a:rPr lang="de-DE" altLang="de-DE" sz="2800" b="1" dirty="0">
                <a:solidFill>
                  <a:srgbClr val="C0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BDSL</a:t>
            </a: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4B0D3263-61C4-46CE-8C24-59C90A859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1268761"/>
            <a:ext cx="568870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44463" indent="-1365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ts val="2113"/>
              </a:lnSpc>
              <a:buClrTx/>
              <a:buSzPct val="85000"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• Wichtige </a:t>
            </a:r>
            <a:r>
              <a:rPr lang="de-DE" altLang="de-DE" sz="1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Fachbibliographie </a:t>
            </a: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zur Germanistik</a:t>
            </a:r>
          </a:p>
          <a:p>
            <a:pPr>
              <a:lnSpc>
                <a:spcPts val="2113"/>
              </a:lnSpc>
              <a:buClrTx/>
              <a:buSzPct val="85000"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• Auch „</a:t>
            </a:r>
            <a:r>
              <a:rPr lang="de-DE" altLang="de-DE" sz="14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Eppelsheimer-Köttelwesch</a:t>
            </a: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“ nach ihren Begründern genannt</a:t>
            </a:r>
          </a:p>
          <a:p>
            <a:pPr>
              <a:lnSpc>
                <a:spcPts val="2113"/>
              </a:lnSpc>
              <a:buClrTx/>
              <a:buSzPct val="85000"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• erschließt vor allem die internationale germanistische </a:t>
            </a:r>
            <a:r>
              <a:rPr lang="de-DE" altLang="de-DE" sz="1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Sekundärliteratur</a:t>
            </a:r>
            <a:br>
              <a:rPr lang="de-DE" altLang="de-DE" sz="1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(Monographien, Zeitschriftenaufsätze, Rezensionen, Festschriften)</a:t>
            </a:r>
          </a:p>
          <a:p>
            <a:pPr>
              <a:lnSpc>
                <a:spcPts val="2113"/>
              </a:lnSpc>
              <a:buClrTx/>
              <a:buSzPct val="85000"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• Schwerpunkt in älteren und neueren </a:t>
            </a:r>
            <a:r>
              <a:rPr lang="de-DE" altLang="de-DE" sz="1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germanistischen Literaturwissenschaften</a:t>
            </a:r>
          </a:p>
          <a:p>
            <a:pPr>
              <a:lnSpc>
                <a:spcPts val="2113"/>
              </a:lnSpc>
              <a:buClrTx/>
              <a:buSzPct val="85000"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• Online-Version: Berichtzeitraum 1985 bis zur Gegenwart (Davor Print-Ausgabe)</a:t>
            </a:r>
          </a:p>
          <a:p>
            <a:pPr marL="293688" indent="-285750">
              <a:lnSpc>
                <a:spcPts val="2113"/>
              </a:lnSpc>
              <a:buClrTx/>
              <a:buSzPct val="85000"/>
              <a:buFont typeface="Arial" panose="020B0604020202020204" pitchFamily="34" charset="0"/>
              <a:buChar char="•"/>
            </a:pPr>
            <a:r>
              <a:rPr lang="de-DE" altLang="de-DE" sz="1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Berichtsjahre 1985 bis 2010 sind frei zugänglich</a:t>
            </a:r>
          </a:p>
          <a:p>
            <a:pPr>
              <a:lnSpc>
                <a:spcPts val="2113"/>
              </a:lnSpc>
              <a:buClrTx/>
              <a:buSzPct val="85000"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• Online-Ausgabe umfasst ca. 523.000 Titeldaten</a:t>
            </a:r>
          </a:p>
          <a:p>
            <a:pPr>
              <a:lnSpc>
                <a:spcPts val="2113"/>
              </a:lnSpc>
              <a:buClrTx/>
              <a:buSzPct val="85000"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• Suchanfragen nach Epochen, Themenbereichen, Erscheinungsjahren und Dokumenttypen möglich</a:t>
            </a:r>
          </a:p>
          <a:p>
            <a:pPr>
              <a:lnSpc>
                <a:spcPts val="2113"/>
              </a:lnSpc>
              <a:buClrTx/>
              <a:buSzPct val="85000"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• Neben bibliographischen Angaben auch Hinweise auf Rezensionen</a:t>
            </a:r>
          </a:p>
          <a:p>
            <a:pPr>
              <a:lnSpc>
                <a:spcPts val="2113"/>
              </a:lnSpc>
              <a:buClrTx/>
              <a:buSzPct val="85000"/>
              <a:buFontTx/>
              <a:buNone/>
            </a:pPr>
            <a:b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endParaRPr lang="de-DE" altLang="de-DE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9156" name="Picture 3">
            <a:extLst>
              <a:ext uri="{FF2B5EF4-FFF2-40B4-BE49-F238E27FC236}">
                <a16:creationId xmlns:a16="http://schemas.microsoft.com/office/drawing/2014/main" id="{693E130F-0202-4156-AC1F-556849188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6809059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Rectangle 4">
            <a:extLst>
              <a:ext uri="{FF2B5EF4-FFF2-40B4-BE49-F238E27FC236}">
                <a16:creationId xmlns:a16="http://schemas.microsoft.com/office/drawing/2014/main" id="{80F7D16D-98CD-470D-84D4-8D8B937D8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3452813"/>
            <a:ext cx="22320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dirty="0">
                <a:solidFill>
                  <a:srgbClr val="000000"/>
                </a:solidFill>
                <a:latin typeface="+mn-lt"/>
              </a:rPr>
              <a:t>Fachbibliographie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66EAE2C-342A-4FFC-8CD9-DCEA4355F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7" y="9667"/>
            <a:ext cx="7310122" cy="5123042"/>
          </a:xfrm>
          <a:prstGeom prst="rect">
            <a:avLst/>
          </a:prstGeom>
        </p:spPr>
      </p:pic>
      <p:sp>
        <p:nvSpPr>
          <p:cNvPr id="51205" name="Line 4">
            <a:extLst>
              <a:ext uri="{FF2B5EF4-FFF2-40B4-BE49-F238E27FC236}">
                <a16:creationId xmlns:a16="http://schemas.microsoft.com/office/drawing/2014/main" id="{D1E51A1A-AD84-4201-B2EB-7EA2F3DFA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1507" y="2409655"/>
            <a:ext cx="1944688" cy="1441450"/>
          </a:xfrm>
          <a:prstGeom prst="line">
            <a:avLst/>
          </a:prstGeom>
          <a:noFill/>
          <a:ln w="9360">
            <a:solidFill>
              <a:srgbClr val="3465A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5398DF2-56F9-4A5A-A4E3-119A63EC5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894376"/>
            <a:ext cx="4355976" cy="291950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C8B71E61-F2D2-4B1D-AC86-7D4F39786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676400"/>
            <a:ext cx="16383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de-DE" altLang="de-DE" sz="2800" b="1" dirty="0">
                <a:solidFill>
                  <a:srgbClr val="C0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BLLDB</a:t>
            </a: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0B51B5D1-1B16-43F7-8DD2-81AC3DE98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3500438"/>
            <a:ext cx="23574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de-DE" altLang="de-DE" dirty="0">
                <a:solidFill>
                  <a:srgbClr val="000000"/>
                </a:solidFill>
                <a:latin typeface="+mn-lt"/>
              </a:rPr>
              <a:t>Fachbibliographie</a:t>
            </a:r>
          </a:p>
        </p:txBody>
      </p:sp>
      <p:sp>
        <p:nvSpPr>
          <p:cNvPr id="53252" name="Text Box 3">
            <a:extLst>
              <a:ext uri="{FF2B5EF4-FFF2-40B4-BE49-F238E27FC236}">
                <a16:creationId xmlns:a16="http://schemas.microsoft.com/office/drawing/2014/main" id="{AFD7AC9A-CCC6-4386-9819-C80B7C211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1642265"/>
            <a:ext cx="5400600" cy="409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79388" indent="-1381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•</a:t>
            </a:r>
            <a:r>
              <a:rPr lang="de-DE" altLang="de-DE" sz="1400" dirty="0">
                <a:solidFill>
                  <a:srgbClr val="2DA2BF"/>
                </a:solidFill>
                <a:latin typeface="+mn-lt"/>
              </a:rPr>
              <a:t> </a:t>
            </a:r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BLLDB verzeichnet Literatur zur Allgemeinen Linguistik, zur Anglistik, Germanistik, Romanistik und in geringerem Umfang auch Veröffentlichungen zu anderen Sprachen. Auch Grenzgebiete ("</a:t>
            </a:r>
            <a:r>
              <a:rPr lang="de-DE" altLang="de-DE" sz="1400" dirty="0" err="1">
                <a:solidFill>
                  <a:srgbClr val="000000"/>
                </a:solidFill>
                <a:latin typeface="+mn-lt"/>
              </a:rPr>
              <a:t>Bindestrichlinguistiken</a:t>
            </a:r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") sind abgedeckt.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•</a:t>
            </a:r>
            <a:r>
              <a:rPr lang="de-DE" altLang="de-DE" sz="1400" dirty="0">
                <a:solidFill>
                  <a:srgbClr val="2DA2BF"/>
                </a:solidFill>
                <a:latin typeface="+mn-lt"/>
              </a:rPr>
              <a:t> </a:t>
            </a:r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Monographien, Dissertationen, Manuskripte, Aufsätze aus Zeitschriften, Rezensionen in Auswahl, Beiträge aus Sammelwerken, Festschriften, Kongress- und Institutsberichten etc.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•</a:t>
            </a:r>
            <a:r>
              <a:rPr lang="de-DE" altLang="de-DE" sz="1400" dirty="0">
                <a:solidFill>
                  <a:srgbClr val="2DA2BF"/>
                </a:solidFill>
                <a:latin typeface="+mn-lt"/>
              </a:rPr>
              <a:t> </a:t>
            </a:r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BLLDB verzeichnet aktuell 528.000 Titeldaten (Stand: Oktober 2023).</a:t>
            </a:r>
            <a:br>
              <a:rPr lang="de-DE" altLang="de-DE" sz="1400" dirty="0">
                <a:solidFill>
                  <a:srgbClr val="000000"/>
                </a:solidFill>
                <a:latin typeface="+mn-lt"/>
              </a:rPr>
            </a:br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Jährlich kommen im Durchschnitt ca. 10.000 Titel hinzu. Es werden rund 1.000 Zeitschriften ausgewertet.</a:t>
            </a:r>
          </a:p>
          <a:p>
            <a:pPr marL="327025" indent="-28575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Datenlieferant: </a:t>
            </a:r>
            <a:r>
              <a:rPr lang="de-DE" altLang="de-DE" sz="1400" dirty="0">
                <a:solidFill>
                  <a:schemeClr val="tx1"/>
                </a:solidFill>
                <a:latin typeface="+mn-lt"/>
              </a:rPr>
              <a:t>DFG-Sondersammelgebiet Linguistik </a:t>
            </a:r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der</a:t>
            </a:r>
            <a:r>
              <a:rPr lang="de-DE" altLang="de-DE" sz="1400" dirty="0">
                <a:solidFill>
                  <a:srgbClr val="FF8119"/>
                </a:solidFill>
                <a:latin typeface="+mn-lt"/>
              </a:rPr>
              <a:t> </a:t>
            </a:r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Universitätsbibliothek Frankfurt/Main.</a:t>
            </a:r>
          </a:p>
          <a:p>
            <a:pPr marL="327025" indent="-285750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de-DE" altLang="de-DE" sz="1400" b="1" dirty="0">
                <a:solidFill>
                  <a:srgbClr val="000000"/>
                </a:solidFill>
                <a:latin typeface="+mn-lt"/>
              </a:rPr>
              <a:t>Jahrgänge von 1971 bis 2012 frei zugänglich</a:t>
            </a:r>
          </a:p>
        </p:txBody>
      </p:sp>
      <p:pic>
        <p:nvPicPr>
          <p:cNvPr id="53253" name="Picture 4">
            <a:extLst>
              <a:ext uri="{FF2B5EF4-FFF2-40B4-BE49-F238E27FC236}">
                <a16:creationId xmlns:a16="http://schemas.microsoft.com/office/drawing/2014/main" id="{0F56150E-F99E-45EC-95D5-BB526ACA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7616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5836BD-6FF4-4447-8006-45DE5A8A1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625"/>
            <a:ext cx="6372200" cy="44970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B5263CF-498C-4173-B193-2F54D1A3B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027350"/>
            <a:ext cx="4228680" cy="2714450"/>
          </a:xfrm>
          <a:prstGeom prst="rect">
            <a:avLst/>
          </a:prstGeom>
        </p:spPr>
      </p:pic>
      <p:sp>
        <p:nvSpPr>
          <p:cNvPr id="55298" name="Text Box 1">
            <a:extLst>
              <a:ext uri="{FF2B5EF4-FFF2-40B4-BE49-F238E27FC236}">
                <a16:creationId xmlns:a16="http://schemas.microsoft.com/office/drawing/2014/main" id="{30F22C26-18E0-43F6-8729-E6FBD5408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785938"/>
            <a:ext cx="22320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Direkter Link zur Suche in der </a:t>
            </a:r>
            <a:r>
              <a:rPr lang="de-DE" altLang="de-DE" sz="1600" dirty="0" err="1">
                <a:solidFill>
                  <a:srgbClr val="000000"/>
                </a:solidFill>
                <a:latin typeface="+mn-lt"/>
              </a:rPr>
              <a:t>DigiBib</a:t>
            </a: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 mit Bestandsabfrage in der UB Koblenz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und direkter Link zur Onlineausgabe.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endParaRPr lang="de-DE" altLang="de-DE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5301" name="Line 4">
            <a:extLst>
              <a:ext uri="{FF2B5EF4-FFF2-40B4-BE49-F238E27FC236}">
                <a16:creationId xmlns:a16="http://schemas.microsoft.com/office/drawing/2014/main" id="{8BAB6A65-78C5-4BB4-AD50-F704182BB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5300" y="3098348"/>
            <a:ext cx="2741116" cy="1379345"/>
          </a:xfrm>
          <a:prstGeom prst="line">
            <a:avLst/>
          </a:prstGeom>
          <a:noFill/>
          <a:ln w="9360">
            <a:solidFill>
              <a:srgbClr val="3465A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2" name="Line 5">
            <a:extLst>
              <a:ext uri="{FF2B5EF4-FFF2-40B4-BE49-F238E27FC236}">
                <a16:creationId xmlns:a16="http://schemas.microsoft.com/office/drawing/2014/main" id="{2B0239A7-2D1C-4376-904F-5E97AE1BA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5300" y="3257549"/>
            <a:ext cx="2741116" cy="1539603"/>
          </a:xfrm>
          <a:prstGeom prst="line">
            <a:avLst/>
          </a:prstGeom>
          <a:noFill/>
          <a:ln w="9360">
            <a:solidFill>
              <a:srgbClr val="3465A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>
            <a:extLst>
              <a:ext uri="{FF2B5EF4-FFF2-40B4-BE49-F238E27FC236}">
                <a16:creationId xmlns:a16="http://schemas.microsoft.com/office/drawing/2014/main" id="{EC780E5B-989F-4549-BFD4-DE5AECE6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1715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Text Box 2">
            <a:extLst>
              <a:ext uri="{FF2B5EF4-FFF2-40B4-BE49-F238E27FC236}">
                <a16:creationId xmlns:a16="http://schemas.microsoft.com/office/drawing/2014/main" id="{E79988E9-ACF7-4C05-A224-2CDD89B29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1243012"/>
            <a:ext cx="5076825" cy="530066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50"/>
              </a:spcBef>
              <a:buSzPct val="85000"/>
              <a:defRPr/>
            </a:pPr>
            <a:endParaRPr lang="de-DE" altLang="de-DE" b="1" dirty="0">
              <a:solidFill>
                <a:srgbClr val="A50021"/>
              </a:solidFill>
              <a:latin typeface="+mn-lt"/>
              <a:cs typeface="Arial" panose="020B0604020202020204" pitchFamily="34" charset="0"/>
            </a:endParaRPr>
          </a:p>
          <a:p>
            <a:pPr marL="100013" indent="-100013">
              <a:spcBef>
                <a:spcPts val="450"/>
              </a:spcBef>
              <a:buClr>
                <a:srgbClr val="000000"/>
              </a:buClr>
              <a:buSzPct val="85000"/>
              <a:buFont typeface="Calibri Light" panose="020F0302020204030204" pitchFamily="34" charset="0"/>
              <a:buChar char="•"/>
              <a:defRPr/>
            </a:pPr>
            <a:r>
              <a:rPr lang="de-DE" altLang="de-DE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Fachgebiete: </a:t>
            </a:r>
            <a:r>
              <a:rPr lang="de-DE" altLang="de-DE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Fächerübergreifend</a:t>
            </a:r>
          </a:p>
          <a:p>
            <a:pPr marL="100013" indent="-100013">
              <a:spcBef>
                <a:spcPts val="450"/>
              </a:spcBef>
              <a:buClr>
                <a:srgbClr val="000000"/>
              </a:buClr>
              <a:buSzPct val="85000"/>
              <a:buFont typeface="Calibri Light" panose="020F0302020204030204" pitchFamily="34" charset="0"/>
              <a:buChar char="•"/>
              <a:defRPr/>
            </a:pPr>
            <a:r>
              <a:rPr lang="de-DE" altLang="de-DE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Aufsatzdatenbank</a:t>
            </a:r>
            <a:r>
              <a:rPr lang="de-DE" altLang="de-DE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Aufsätze aus Zeitschriften und zeitschriftenartigen Reihen (mit Festschriften, Tagungs- und Kongressberichten) sowie Buchkapitel; fachübergreifend und/oder fachbezogen</a:t>
            </a:r>
          </a:p>
          <a:p>
            <a:pPr marL="100013" indent="-100013">
              <a:spcBef>
                <a:spcPts val="450"/>
              </a:spcBef>
              <a:buClr>
                <a:srgbClr val="000000"/>
              </a:buClr>
              <a:buSzPct val="85000"/>
              <a:buFont typeface="Calibri Light" panose="020F0302020204030204" pitchFamily="34" charset="0"/>
              <a:buChar char="•"/>
              <a:defRPr/>
            </a:pPr>
            <a:r>
              <a:rPr lang="de-DE" altLang="de-DE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Volltextdatenbank</a:t>
            </a:r>
            <a:r>
              <a:rPr lang="de-DE" altLang="de-DE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Datenbank mit direkten Zugriffen auf Volltext aus 75 Fachgebieten</a:t>
            </a:r>
          </a:p>
          <a:p>
            <a:pPr marL="100013" indent="-100013">
              <a:spcBef>
                <a:spcPts val="450"/>
              </a:spcBef>
              <a:buClr>
                <a:srgbClr val="000000"/>
              </a:buClr>
              <a:buSzPct val="85000"/>
              <a:buFont typeface="Calibri Light" panose="020F030202020403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Erfasst sind Zeitschriften von ihrem ersten Jahrgang an bis zu einer so genannten "</a:t>
            </a:r>
            <a:r>
              <a:rPr lang="de-DE" altLang="de-DE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moving</a:t>
            </a:r>
            <a:r>
              <a:rPr lang="de-DE" altLang="de-DE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wall" (je nach Titel bis zu 11 Jahre vor dem aktuellen Jahrgang)</a:t>
            </a:r>
          </a:p>
          <a:p>
            <a:pPr marL="100013" indent="-100013">
              <a:spcBef>
                <a:spcPts val="450"/>
              </a:spcBef>
              <a:buClr>
                <a:srgbClr val="000000"/>
              </a:buClr>
              <a:buSzPct val="85000"/>
              <a:buFont typeface="Calibri Light" panose="020F030202020403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Aktuell ca. 12 Mio. Artikel erfasst</a:t>
            </a:r>
          </a:p>
        </p:txBody>
      </p:sp>
      <p:sp>
        <p:nvSpPr>
          <p:cNvPr id="61444" name="Text Box 3">
            <a:extLst>
              <a:ext uri="{FF2B5EF4-FFF2-40B4-BE49-F238E27FC236}">
                <a16:creationId xmlns:a16="http://schemas.microsoft.com/office/drawing/2014/main" id="{96A5A473-8A04-411B-B7DF-86965B2B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432" y="2333148"/>
            <a:ext cx="14573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3000" b="1" dirty="0">
                <a:solidFill>
                  <a:schemeClr val="accent6">
                    <a:lumMod val="75000"/>
                  </a:schemeClr>
                </a:solidFill>
                <a:latin typeface="+mn-lt"/>
                <a:hlinkClick r:id="rId4"/>
              </a:rPr>
              <a:t>JSTOR</a:t>
            </a:r>
            <a:endParaRPr lang="de-DE" altLang="de-DE" sz="3000" b="1" dirty="0">
              <a:solidFill>
                <a:schemeClr val="accent6">
                  <a:lumMod val="75000"/>
                </a:schemeClr>
              </a:solidFill>
              <a:latin typeface="+mn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1445" name="Rectangle 4">
            <a:extLst>
              <a:ext uri="{FF2B5EF4-FFF2-40B4-BE49-F238E27FC236}">
                <a16:creationId xmlns:a16="http://schemas.microsoft.com/office/drawing/2014/main" id="{B015D502-A1AE-4C36-82E2-674B9E8C9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3571875"/>
            <a:ext cx="267122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>
                <a:solidFill>
                  <a:srgbClr val="000000"/>
                </a:solidFill>
                <a:latin typeface="+mn-lt"/>
              </a:rPr>
              <a:t>Aufsatzdatenbank und </a:t>
            </a:r>
          </a:p>
          <a:p>
            <a:pPr>
              <a:buClrTx/>
              <a:buFontTx/>
              <a:buNone/>
            </a:pPr>
            <a:r>
              <a:rPr lang="de-DE" altLang="de-DE">
                <a:solidFill>
                  <a:srgbClr val="000000"/>
                </a:solidFill>
                <a:latin typeface="+mn-lt"/>
              </a:rPr>
              <a:t>Volltextdatenbank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C846739A-2E02-4FDF-BEFA-9232A3036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6" y="2660852"/>
            <a:ext cx="8314777" cy="73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8900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69000"/>
              </a:lnSpc>
              <a:buClrTx/>
              <a:buFontTx/>
              <a:buNone/>
            </a:pPr>
            <a:r>
              <a:rPr lang="de-DE" altLang="de-DE" sz="4800" dirty="0">
                <a:latin typeface="+mn-lt"/>
              </a:rPr>
              <a:t>Websuche und Datenbanken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700"/>
            <a:ext cx="6941020" cy="549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2">
            <a:extLst>
              <a:ext uri="{FF2B5EF4-FFF2-40B4-BE49-F238E27FC236}">
                <a16:creationId xmlns:a16="http://schemas.microsoft.com/office/drawing/2014/main" id="{8DEE1302-B07F-48BA-ACCE-D590DFAC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01" y="1628800"/>
            <a:ext cx="2777959" cy="2440186"/>
          </a:xfrm>
          <a:prstGeom prst="rect">
            <a:avLst/>
          </a:prstGeom>
          <a:noFill/>
          <a:ln w="12600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2" name="Line 3">
            <a:extLst>
              <a:ext uri="{FF2B5EF4-FFF2-40B4-BE49-F238E27FC236}">
                <a16:creationId xmlns:a16="http://schemas.microsoft.com/office/drawing/2014/main" id="{328C2A85-90ED-431E-929C-05068E3B68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76156" y="3670470"/>
            <a:ext cx="216024" cy="525172"/>
          </a:xfrm>
          <a:prstGeom prst="line">
            <a:avLst/>
          </a:prstGeom>
          <a:noFill/>
          <a:ln w="9360">
            <a:solidFill>
              <a:srgbClr val="3465A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19654C53-E72F-4F30-8FE8-6AB39C18E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1403349"/>
            <a:ext cx="194344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SzPct val="85000"/>
              <a:buFontTx/>
              <a:buNone/>
            </a:pPr>
            <a:r>
              <a:rPr lang="de-DE" altLang="de-DE" sz="2800" b="1" dirty="0">
                <a:solidFill>
                  <a:schemeClr val="accent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Kindlers Literatur Lexikon</a:t>
            </a:r>
            <a:endParaRPr lang="de-DE" altLang="de-DE" sz="2800" b="1" dirty="0">
              <a:solidFill>
                <a:schemeClr val="accent1"/>
              </a:solidFill>
              <a:latin typeface="+mn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20005D6C-20E5-4F7E-A649-57FB78AFF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614612"/>
            <a:ext cx="5651501" cy="43926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179388" indent="-138113"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00"/>
              </a:spcBef>
              <a:buSzPct val="100000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• umfangreichstes literaturwissenschaftliches Werklexikon in deutscher Sprache</a:t>
            </a:r>
          </a:p>
          <a:p>
            <a:pPr>
              <a:spcBef>
                <a:spcPts val="300"/>
              </a:spcBef>
              <a:buSzPct val="100000"/>
              <a:defRPr/>
            </a:pPr>
            <a:endParaRPr lang="de-DE" altLang="de-DE" sz="1600" dirty="0">
              <a:latin typeface="+mn-lt"/>
            </a:endParaRPr>
          </a:p>
          <a:p>
            <a:pPr>
              <a:spcBef>
                <a:spcPts val="300"/>
              </a:spcBef>
              <a:buSzPct val="100000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• Fachgebiete [u.a.]:</a:t>
            </a:r>
            <a:b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– Allgemeine und vergleichende Sprach- und  </a:t>
            </a:r>
          </a:p>
          <a:p>
            <a:pPr>
              <a:spcBef>
                <a:spcPts val="300"/>
              </a:spcBef>
              <a:buSzPct val="100000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Literaturwissenschaft</a:t>
            </a:r>
            <a:b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– Germanistik</a:t>
            </a:r>
            <a:b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– Klassische Philologie</a:t>
            </a:r>
          </a:p>
          <a:p>
            <a:pPr>
              <a:spcBef>
                <a:spcPts val="300"/>
              </a:spcBef>
              <a:buSzPct val="100000"/>
              <a:defRPr/>
            </a:pPr>
            <a:endParaRPr lang="de-DE" altLang="de-DE" sz="1600" dirty="0">
              <a:latin typeface="+mn-lt"/>
            </a:endParaRPr>
          </a:p>
          <a:p>
            <a:pPr>
              <a:spcBef>
                <a:spcPts val="300"/>
              </a:spcBef>
              <a:buSzPct val="100000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• Druck- und Online-Ausgabe in der UB Koblenz vorhanden</a:t>
            </a:r>
          </a:p>
          <a:p>
            <a:pPr>
              <a:spcBef>
                <a:spcPts val="300"/>
              </a:spcBef>
              <a:buSzPct val="100000"/>
              <a:defRPr/>
            </a:pPr>
            <a:endParaRPr lang="de-DE" altLang="de-DE" sz="1600" dirty="0">
              <a:latin typeface="+mn-lt"/>
            </a:endParaRPr>
          </a:p>
          <a:p>
            <a:pPr>
              <a:spcBef>
                <a:spcPts val="300"/>
              </a:spcBef>
              <a:buSzPct val="100000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• Beiträge zu den bedeutendsten Werken, die die Kulturgeschichte nachhaltig geprägt haben,</a:t>
            </a:r>
            <a:b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von den ersten schriftlichen Zeugnissen der Menschheit bis zur Gegenwart</a:t>
            </a:r>
          </a:p>
          <a:p>
            <a:pPr marL="393700" indent="-382588">
              <a:spcBef>
                <a:spcPts val="300"/>
              </a:spcBef>
              <a:buSzPct val="85000"/>
              <a:defRPr/>
            </a:pPr>
            <a:br>
              <a:rPr lang="de-DE" altLang="de-DE" sz="1600" dirty="0">
                <a:latin typeface="+mn-lt"/>
                <a:cs typeface="Arial" panose="020B0604020202020204" pitchFamily="34" charset="0"/>
              </a:rPr>
            </a:br>
            <a:endParaRPr lang="de-DE" altLang="de-DE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BDA345D3-5252-436C-BFC9-7CAE15B87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3408363"/>
            <a:ext cx="11652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00"/>
              </a:spcBef>
              <a:buClrTx/>
              <a:buSzPct val="85000"/>
              <a:buFontTx/>
              <a:buNone/>
            </a:pPr>
            <a:r>
              <a:rPr lang="de-DE" altLang="de-DE">
                <a:solidFill>
                  <a:srgbClr val="000000"/>
                </a:solidFill>
                <a:latin typeface="Calibri Light" panose="020F0302020204030204" pitchFamily="34" charset="0"/>
              </a:rPr>
              <a:t>                   </a:t>
            </a:r>
          </a:p>
        </p:txBody>
      </p:sp>
      <p:sp>
        <p:nvSpPr>
          <p:cNvPr id="65542" name="Rectangle 5">
            <a:extLst>
              <a:ext uri="{FF2B5EF4-FFF2-40B4-BE49-F238E27FC236}">
                <a16:creationId xmlns:a16="http://schemas.microsoft.com/office/drawing/2014/main" id="{C31CF6B0-F409-43E2-B1DE-E729D05AF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3986213"/>
            <a:ext cx="285115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dirty="0">
                <a:solidFill>
                  <a:srgbClr val="000000"/>
                </a:solidFill>
                <a:latin typeface="+mn-lt"/>
              </a:rPr>
              <a:t>Wörterbuch, Enzyklopädie, Nachschlagewerk</a:t>
            </a: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E879B2-956D-48F9-9F93-BD884AA5D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3" y="-817"/>
            <a:ext cx="4258075" cy="106002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886D3E2-2C15-4DFD-BA2E-B80823647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28" y="116632"/>
            <a:ext cx="9144000" cy="590631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>
            <a:extLst>
              <a:ext uri="{FF2B5EF4-FFF2-40B4-BE49-F238E27FC236}">
                <a16:creationId xmlns:a16="http://schemas.microsoft.com/office/drawing/2014/main" id="{C082AA65-766E-4B11-88EB-A7F455B8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457200"/>
            <a:ext cx="29495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2800" b="1" dirty="0">
                <a:solidFill>
                  <a:srgbClr val="C00000"/>
                </a:solidFill>
                <a:latin typeface="+mn-lt"/>
              </a:rPr>
              <a:t>Filter in Datenbanken</a:t>
            </a:r>
          </a:p>
        </p:txBody>
      </p:sp>
      <p:sp>
        <p:nvSpPr>
          <p:cNvPr id="69635" name="Text Box 2">
            <a:extLst>
              <a:ext uri="{FF2B5EF4-FFF2-40B4-BE49-F238E27FC236}">
                <a16:creationId xmlns:a16="http://schemas.microsoft.com/office/drawing/2014/main" id="{63374E1C-2131-4830-9174-F9DC94E04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2205038"/>
            <a:ext cx="2949575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de-DE" altLang="de-DE" dirty="0">
                <a:solidFill>
                  <a:srgbClr val="000000"/>
                </a:solidFill>
                <a:latin typeface="+mn-lt"/>
              </a:rPr>
              <a:t>Formale und inhaltliche Einschränkungen sind in vielen Datenbanken möglich.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de-DE" altLang="de-DE" dirty="0">
                <a:solidFill>
                  <a:srgbClr val="000000"/>
                </a:solidFill>
                <a:latin typeface="+mn-lt"/>
              </a:rPr>
              <a:t>Diese Filter sind hilfreich um große Treffermengen überschaubar zu machen und zu verfeinern.</a:t>
            </a:r>
          </a:p>
        </p:txBody>
      </p:sp>
      <p:pic>
        <p:nvPicPr>
          <p:cNvPr id="69636" name="Picture 3">
            <a:extLst>
              <a:ext uri="{FF2B5EF4-FFF2-40B4-BE49-F238E27FC236}">
                <a16:creationId xmlns:a16="http://schemas.microsoft.com/office/drawing/2014/main" id="{97033110-0A30-49A3-9BC2-2EED58B6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2152"/>
            <a:ext cx="1889125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7" name="Picture 4">
            <a:extLst>
              <a:ext uri="{FF2B5EF4-FFF2-40B4-BE49-F238E27FC236}">
                <a16:creationId xmlns:a16="http://schemas.microsoft.com/office/drawing/2014/main" id="{6615F227-FBFF-435E-A34C-4B00D474B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1211262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8" name="Picture 5">
            <a:extLst>
              <a:ext uri="{FF2B5EF4-FFF2-40B4-BE49-F238E27FC236}">
                <a16:creationId xmlns:a16="http://schemas.microsoft.com/office/drawing/2014/main" id="{BB82EF0E-E17D-430E-9BA9-75CD02A7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95462"/>
            <a:ext cx="19589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>
            <a:extLst>
              <a:ext uri="{FF2B5EF4-FFF2-40B4-BE49-F238E27FC236}">
                <a16:creationId xmlns:a16="http://schemas.microsoft.com/office/drawing/2014/main" id="{9A8D8A91-0FF8-440C-A0B7-94102FAA9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3565525"/>
            <a:ext cx="59055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solidFill>
                <a:schemeClr val="tx1"/>
              </a:solidFill>
              <a:latin typeface="+mn-lt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C7E2D233-ACB0-4E0F-9474-9E95DC59E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824038"/>
            <a:ext cx="8229600" cy="418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latin typeface="+mn-lt"/>
            </a:endParaRPr>
          </a:p>
        </p:txBody>
      </p:sp>
      <p:sp>
        <p:nvSpPr>
          <p:cNvPr id="73732" name="Text Box 3">
            <a:extLst>
              <a:ext uri="{FF2B5EF4-FFF2-40B4-BE49-F238E27FC236}">
                <a16:creationId xmlns:a16="http://schemas.microsoft.com/office/drawing/2014/main" id="{FD50932B-1989-4CDD-9A69-F7EA80FB4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241" y="4509120"/>
            <a:ext cx="4668888" cy="202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de-DE" altLang="de-DE" sz="2000" b="1" dirty="0">
                <a:solidFill>
                  <a:schemeClr val="tx1"/>
                </a:solidFill>
                <a:latin typeface="+mn-lt"/>
              </a:rPr>
              <a:t>Auskunft</a:t>
            </a:r>
          </a:p>
          <a:p>
            <a:pPr eaLnBrk="1" hangingPunct="1">
              <a:buClrTx/>
              <a:buSzPct val="85000"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+mn-lt"/>
              </a:rPr>
              <a:t>Tel.: (0261) 287-1440 / 41 </a:t>
            </a:r>
          </a:p>
          <a:p>
            <a:pPr eaLnBrk="1" hangingPunct="1">
              <a:buClrTx/>
              <a:buSzPct val="85000"/>
              <a:buFontTx/>
              <a:buNone/>
            </a:pPr>
            <a:endParaRPr lang="de-DE" altLang="de-DE" sz="20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ClrTx/>
              <a:buSzPct val="85000"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+mn-lt"/>
              </a:rPr>
              <a:t>Email: bibliothek@uni-koblenz.de</a:t>
            </a:r>
          </a:p>
          <a:p>
            <a:pPr eaLnBrk="1" hangingPunct="1">
              <a:buClrTx/>
              <a:buSzPct val="85000"/>
              <a:buFontTx/>
              <a:buNone/>
            </a:pPr>
            <a:endParaRPr lang="de-DE" altLang="de-DE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ts val="1125"/>
              </a:spcBef>
              <a:buClrTx/>
              <a:buSzPct val="85000"/>
              <a:buFontTx/>
              <a:buNone/>
            </a:pPr>
            <a:endParaRPr lang="de-DE" altLang="de-DE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3733" name="Text Box 4">
            <a:extLst>
              <a:ext uri="{FF2B5EF4-FFF2-40B4-BE49-F238E27FC236}">
                <a16:creationId xmlns:a16="http://schemas.microsoft.com/office/drawing/2014/main" id="{AF93FA33-8DD9-4C2C-804C-990264F7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325563"/>
            <a:ext cx="8856984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SzPct val="85000"/>
              <a:buFontTx/>
              <a:buNone/>
            </a:pPr>
            <a:endParaRPr lang="de-DE" altLang="de-DE" sz="3000" dirty="0">
              <a:solidFill>
                <a:srgbClr val="316886"/>
              </a:solidFill>
              <a:latin typeface="+mn-lt"/>
            </a:endParaRPr>
          </a:p>
          <a:p>
            <a:pPr algn="ctr" eaLnBrk="1" hangingPunct="1">
              <a:spcBef>
                <a:spcPts val="750"/>
              </a:spcBef>
              <a:buClrTx/>
              <a:buSzPct val="85000"/>
              <a:buFontTx/>
              <a:buNone/>
            </a:pPr>
            <a:r>
              <a:rPr lang="de-DE" altLang="de-DE" sz="3000" dirty="0">
                <a:solidFill>
                  <a:schemeClr val="tx1"/>
                </a:solidFill>
                <a:latin typeface="+mn-lt"/>
              </a:rPr>
              <a:t>Bei Fragen oder Problemen können Sie sich an das Personal der Infotheke wenden.</a:t>
            </a:r>
          </a:p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endParaRPr lang="de-DE" altLang="de-DE" sz="3000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de-DE" altLang="de-DE" sz="3000" dirty="0">
                <a:solidFill>
                  <a:schemeClr val="tx1"/>
                </a:solidFill>
                <a:latin typeface="+mn-lt"/>
              </a:rPr>
              <a:t>Wir helfen Ihnen gerne weiter.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C5545828-7147-4A27-A2E5-2401F72B7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952" y="3214712"/>
            <a:ext cx="3071812" cy="106362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latin typeface="+mn-lt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3305306-17D4-4F70-9A9D-B8ECA83C1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952" y="2193950"/>
            <a:ext cx="3071812" cy="102393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latin typeface="+mn-lt"/>
            </a:endParaRPr>
          </a:p>
        </p:txBody>
      </p:sp>
      <p:sp>
        <p:nvSpPr>
          <p:cNvPr id="21508" name="AutoShape 3">
            <a:extLst>
              <a:ext uri="{FF2B5EF4-FFF2-40B4-BE49-F238E27FC236}">
                <a16:creationId xmlns:a16="http://schemas.microsoft.com/office/drawing/2014/main" id="{D7C95A56-3F8F-42ED-8C6D-8DD400A33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27" y="4073550"/>
            <a:ext cx="4032250" cy="1722437"/>
          </a:xfrm>
          <a:prstGeom prst="rightArrowCallout">
            <a:avLst>
              <a:gd name="adj1" fmla="val 30898"/>
              <a:gd name="adj2" fmla="val 29426"/>
              <a:gd name="adj3" fmla="val 25003"/>
              <a:gd name="adj4" fmla="val 51116"/>
            </a:avLst>
          </a:prstGeom>
          <a:solidFill>
            <a:srgbClr val="BFBF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latin typeface="+mn-lt"/>
            </a:endParaRP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7DE10313-31B9-4D91-B121-A0760A66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39" y="1992337"/>
            <a:ext cx="4032250" cy="1984375"/>
          </a:xfrm>
          <a:prstGeom prst="rightArrowCallout">
            <a:avLst>
              <a:gd name="adj1" fmla="val 25000"/>
              <a:gd name="adj2" fmla="val 25000"/>
              <a:gd name="adj3" fmla="val 24995"/>
              <a:gd name="adj4" fmla="val 51745"/>
            </a:avLst>
          </a:prstGeom>
          <a:solidFill>
            <a:srgbClr val="BFBF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latin typeface="+mn-lt"/>
            </a:endParaRPr>
          </a:p>
        </p:txBody>
      </p:sp>
      <p:sp>
        <p:nvSpPr>
          <p:cNvPr id="21510" name="Rectangle 5">
            <a:extLst>
              <a:ext uri="{FF2B5EF4-FFF2-40B4-BE49-F238E27FC236}">
                <a16:creationId xmlns:a16="http://schemas.microsoft.com/office/drawing/2014/main" id="{6D373EC8-9204-4B84-853A-3DB95B636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27" y="1998687"/>
            <a:ext cx="2232025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de-DE" altLang="de-DE">
                <a:solidFill>
                  <a:srgbClr val="000000"/>
                </a:solidFill>
                <a:latin typeface="+mn-lt"/>
              </a:rPr>
              <a:t>Monografie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de-DE" altLang="de-DE">
                <a:solidFill>
                  <a:srgbClr val="000000"/>
                </a:solidFill>
                <a:latin typeface="+mn-lt"/>
              </a:rPr>
              <a:t>Sammelwerk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de-DE" altLang="de-DE">
                <a:solidFill>
                  <a:srgbClr val="000000"/>
                </a:solidFill>
                <a:latin typeface="+mn-lt"/>
              </a:rPr>
              <a:t>Dissertation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de-DE" altLang="de-DE">
                <a:solidFill>
                  <a:srgbClr val="000000"/>
                </a:solidFill>
                <a:latin typeface="+mn-lt"/>
              </a:rPr>
              <a:t>Lehrbuch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de-DE" altLang="de-DE">
                <a:solidFill>
                  <a:srgbClr val="000000"/>
                </a:solidFill>
                <a:latin typeface="+mn-lt"/>
              </a:rPr>
              <a:t>Nachschlagewerk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de-DE" altLang="de-DE">
                <a:solidFill>
                  <a:srgbClr val="000000"/>
                </a:solidFill>
                <a:latin typeface="+mn-lt"/>
              </a:rPr>
              <a:t>Zeitschrift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de-DE" altLang="de-DE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511" name="Text Box 6">
            <a:extLst>
              <a:ext uri="{FF2B5EF4-FFF2-40B4-BE49-F238E27FC236}">
                <a16:creationId xmlns:a16="http://schemas.microsoft.com/office/drawing/2014/main" id="{22C33934-DA46-4063-A387-BEC5BD65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687" y="1677141"/>
            <a:ext cx="3311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85000"/>
              <a:buFontTx/>
              <a:buNone/>
            </a:pPr>
            <a:r>
              <a:rPr lang="de-DE" altLang="de-DE">
                <a:solidFill>
                  <a:srgbClr val="353535"/>
                </a:solidFill>
                <a:latin typeface="+mn-lt"/>
              </a:rPr>
              <a:t>Publikationsnachweis in:</a:t>
            </a:r>
          </a:p>
        </p:txBody>
      </p:sp>
      <p:sp>
        <p:nvSpPr>
          <p:cNvPr id="21512" name="Text Box 7">
            <a:extLst>
              <a:ext uri="{FF2B5EF4-FFF2-40B4-BE49-F238E27FC236}">
                <a16:creationId xmlns:a16="http://schemas.microsoft.com/office/drawing/2014/main" id="{3C80A466-6AFD-49CC-B919-2D544E571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214587"/>
            <a:ext cx="3168650" cy="20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SzPct val="85000"/>
              <a:buFontTx/>
              <a:buNone/>
            </a:pPr>
            <a:endParaRPr lang="de-DE" altLang="de-DE" sz="16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ts val="1000"/>
              </a:spcBef>
              <a:buClrTx/>
              <a:buSzPct val="85000"/>
              <a:buFontTx/>
              <a:buNone/>
            </a:pPr>
            <a:r>
              <a:rPr lang="de-DE" altLang="de-DE" sz="1600" u="sng" dirty="0">
                <a:solidFill>
                  <a:schemeClr val="tx2"/>
                </a:solidFill>
                <a:latin typeface="+mn-lt"/>
                <a:hlinkClick r:id="rId3"/>
              </a:rPr>
              <a:t>Bibliothekskatalog</a:t>
            </a:r>
            <a:br>
              <a:rPr lang="de-DE" altLang="de-DE" sz="1600" b="1" u="sng" dirty="0">
                <a:solidFill>
                  <a:schemeClr val="tx2"/>
                </a:solidFill>
                <a:latin typeface="+mn-lt"/>
              </a:rPr>
            </a:br>
            <a:endParaRPr lang="de-DE" altLang="de-DE" sz="1600" b="1" u="sng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ts val="1000"/>
              </a:spcBef>
              <a:buClrTx/>
              <a:buSzPct val="85000"/>
              <a:buFontTx/>
              <a:buNone/>
            </a:pPr>
            <a:endParaRPr lang="de-DE" altLang="de-DE" sz="1600" i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ts val="1000"/>
              </a:spcBef>
              <a:buClrTx/>
              <a:buSzPct val="85000"/>
              <a:buFontTx/>
              <a:buNone/>
            </a:pPr>
            <a:r>
              <a:rPr lang="de-DE" altLang="de-DE" sz="1600" u="sng" dirty="0">
                <a:solidFill>
                  <a:schemeClr val="tx2"/>
                </a:solidFill>
                <a:latin typeface="+mn-lt"/>
              </a:rPr>
              <a:t>Digitale </a:t>
            </a:r>
            <a:r>
              <a:rPr lang="de-DE" altLang="de-DE" sz="1600" u="sng" dirty="0">
                <a:solidFill>
                  <a:schemeClr val="tx2"/>
                </a:solidFill>
                <a:latin typeface="+mn-lt"/>
                <a:hlinkClick r:id="rId4"/>
              </a:rPr>
              <a:t>Bibliothek</a:t>
            </a:r>
            <a:r>
              <a:rPr lang="de-DE" altLang="de-DE" sz="1600" u="sng" dirty="0">
                <a:solidFill>
                  <a:schemeClr val="tx2"/>
                </a:solidFill>
                <a:latin typeface="+mn-lt"/>
              </a:rPr>
              <a:t> (</a:t>
            </a:r>
            <a:r>
              <a:rPr lang="de-DE" altLang="de-DE" sz="1600" u="sng" dirty="0" err="1">
                <a:solidFill>
                  <a:schemeClr val="tx2"/>
                </a:solidFill>
                <a:latin typeface="+mn-lt"/>
              </a:rPr>
              <a:t>DigiBib</a:t>
            </a:r>
            <a:r>
              <a:rPr lang="de-DE" altLang="de-DE" sz="1600" u="sng" dirty="0">
                <a:solidFill>
                  <a:schemeClr val="tx2"/>
                </a:solidFill>
                <a:latin typeface="+mn-lt"/>
              </a:rPr>
              <a:t>)</a:t>
            </a:r>
            <a:endParaRPr lang="de-DE" altLang="de-DE" sz="1600" u="sng" dirty="0">
              <a:solidFill>
                <a:schemeClr val="tx2"/>
              </a:solidFill>
              <a:latin typeface="+mn-l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eaLnBrk="1" hangingPunct="1">
              <a:spcBef>
                <a:spcPts val="1000"/>
              </a:spcBef>
              <a:buClrTx/>
              <a:buSzPct val="85000"/>
              <a:buFontTx/>
              <a:buNone/>
            </a:pPr>
            <a:endParaRPr lang="de-DE" altLang="de-DE" sz="1600" u="sng" dirty="0">
              <a:solidFill>
                <a:srgbClr val="CCCCFF"/>
              </a:solidFill>
              <a:latin typeface="+mn-lt"/>
            </a:endParaRPr>
          </a:p>
        </p:txBody>
      </p:sp>
      <p:sp>
        <p:nvSpPr>
          <p:cNvPr id="21513" name="Text Box 8">
            <a:extLst>
              <a:ext uri="{FF2B5EF4-FFF2-40B4-BE49-F238E27FC236}">
                <a16:creationId xmlns:a16="http://schemas.microsoft.com/office/drawing/2014/main" id="{1A68A813-F55D-4559-9A3D-2B10399E8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852" y="4803800"/>
            <a:ext cx="3432175" cy="71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SzPct val="85000"/>
              <a:buFontTx/>
              <a:buNone/>
            </a:pPr>
            <a:r>
              <a:rPr lang="de-DE" altLang="de-DE" sz="1600" u="sng" dirty="0">
                <a:solidFill>
                  <a:schemeClr val="tx2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Datenbanken</a:t>
            </a:r>
            <a:endParaRPr lang="de-DE" altLang="de-DE" sz="1600" u="sng" dirty="0">
              <a:solidFill>
                <a:schemeClr val="tx2"/>
              </a:solidFill>
              <a:latin typeface="+mn-lt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eaLnBrk="1" hangingPunct="1">
              <a:spcBef>
                <a:spcPts val="1000"/>
              </a:spcBef>
              <a:buClrTx/>
              <a:buSzPct val="85000"/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(JSTOR, BDSL etc.)</a:t>
            </a:r>
            <a:r>
              <a:rPr lang="de-DE" altLang="de-DE" sz="1600" b="1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1514" name="Text Box 9">
            <a:extLst>
              <a:ext uri="{FF2B5EF4-FFF2-40B4-BE49-F238E27FC236}">
                <a16:creationId xmlns:a16="http://schemas.microsoft.com/office/drawing/2014/main" id="{2320F191-8681-49C6-A630-64F70861C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52" y="1627212"/>
            <a:ext cx="186491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de-DE" altLang="de-DE">
                <a:solidFill>
                  <a:srgbClr val="353535"/>
                </a:solidFill>
                <a:latin typeface="+mn-lt"/>
              </a:rPr>
              <a:t>Publikationsart:</a:t>
            </a:r>
          </a:p>
        </p:txBody>
      </p:sp>
      <p:sp>
        <p:nvSpPr>
          <p:cNvPr id="21515" name="Rectangle 10">
            <a:extLst>
              <a:ext uri="{FF2B5EF4-FFF2-40B4-BE49-F238E27FC236}">
                <a16:creationId xmlns:a16="http://schemas.microsoft.com/office/drawing/2014/main" id="{F2B3E550-E6CA-41AA-85BF-EFE5D56C6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77" y="4073550"/>
            <a:ext cx="223202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de-DE" altLang="de-DE">
                <a:solidFill>
                  <a:srgbClr val="000000"/>
                </a:solidFill>
                <a:latin typeface="+mn-lt"/>
              </a:rPr>
              <a:t>Zeitschriftenartikel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de-DE" altLang="de-DE">
                <a:solidFill>
                  <a:srgbClr val="000000"/>
                </a:solidFill>
                <a:latin typeface="+mn-lt"/>
              </a:rPr>
              <a:t>Beitrag in einem Sammelwerk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de-DE" altLang="de-DE">
                <a:solidFill>
                  <a:srgbClr val="000000"/>
                </a:solidFill>
                <a:latin typeface="+mn-lt"/>
              </a:rPr>
              <a:t>Konferenzbeitrag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de-DE" altLang="de-DE">
                <a:solidFill>
                  <a:srgbClr val="000000"/>
                </a:solidFill>
                <a:latin typeface="+mn-lt"/>
              </a:rPr>
              <a:t>Rezension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de-DE" altLang="de-DE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516" name="AutoShape 11">
            <a:extLst>
              <a:ext uri="{FF2B5EF4-FFF2-40B4-BE49-F238E27FC236}">
                <a16:creationId xmlns:a16="http://schemas.microsoft.com/office/drawing/2014/main" id="{85D69E09-A9D1-4CB6-909F-8F51CCE41368}"/>
              </a:ext>
            </a:extLst>
          </p:cNvPr>
          <p:cNvSpPr>
            <a:spLocks noChangeArrowheads="1"/>
          </p:cNvSpPr>
          <p:nvPr/>
        </p:nvSpPr>
        <p:spPr bwMode="auto">
          <a:xfrm rot="-780000">
            <a:off x="3043039" y="3830662"/>
            <a:ext cx="1998663" cy="525463"/>
          </a:xfrm>
          <a:prstGeom prst="notchedRightArrow">
            <a:avLst>
              <a:gd name="adj1" fmla="val 50000"/>
              <a:gd name="adj2" fmla="val 49993"/>
            </a:avLst>
          </a:prstGeom>
          <a:noFill/>
          <a:ln w="25560">
            <a:solidFill>
              <a:srgbClr val="A5002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>
              <a:latin typeface="+mn-lt"/>
            </a:endParaRPr>
          </a:p>
        </p:txBody>
      </p:sp>
      <p:sp>
        <p:nvSpPr>
          <p:cNvPr id="21517" name="Text Box 12">
            <a:extLst>
              <a:ext uri="{FF2B5EF4-FFF2-40B4-BE49-F238E27FC236}">
                <a16:creationId xmlns:a16="http://schemas.microsoft.com/office/drawing/2014/main" id="{FEA2615B-5277-49A3-8C74-EAD2C1821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7" y="513367"/>
            <a:ext cx="4895850" cy="47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de-DE" altLang="de-DE" sz="3000" dirty="0">
                <a:solidFill>
                  <a:schemeClr val="tx2"/>
                </a:solidFill>
                <a:latin typeface="+mn-lt"/>
              </a:rPr>
              <a:t>Informationsquellen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4FE65DC9-6D07-4ADE-9656-577E7E34A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1484784"/>
            <a:ext cx="5606524" cy="46207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marL="144463" indent="-123825"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de-DE" altLang="de-DE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Probleme</a:t>
            </a:r>
          </a:p>
          <a:p>
            <a:pPr marL="133350" indent="-125413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Sehr große Treffermengen</a:t>
            </a:r>
          </a:p>
          <a:p>
            <a:pPr marL="133350" indent="-125413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Invisible (auch </a:t>
            </a:r>
            <a:r>
              <a:rPr lang="de-DE" altLang="de-DE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academic</a:t>
            </a:r>
            <a:r>
              <a:rPr lang="de-DE" altLang="de-DE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 Web </a:t>
            </a:r>
          </a:p>
          <a:p>
            <a:pPr marL="133350" indent="-125413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Fehlende Qualitätsprüfung</a:t>
            </a:r>
          </a:p>
          <a:p>
            <a:pPr marL="133350" indent="-125413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de-DE" altLang="de-DE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de-DE" altLang="de-DE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Vorteile</a:t>
            </a:r>
          </a:p>
          <a:p>
            <a:pPr marL="133350" indent="-125413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Direkter Zugriff</a:t>
            </a:r>
          </a:p>
          <a:p>
            <a:pPr marL="133350" indent="-125413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Große Treffermengen auch an wissenschaftlicher Literatur (Beiträge aus Fachzeitschriften, Konferenzbeiträge, Dissertationen, Diplomarbeiten, …)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C2978BEA-215A-4821-B5C8-216B9478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35225"/>
            <a:ext cx="14620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3">
            <a:extLst>
              <a:ext uri="{FF2B5EF4-FFF2-40B4-BE49-F238E27FC236}">
                <a16:creationId xmlns:a16="http://schemas.microsoft.com/office/drawing/2014/main" id="{03F1BF63-859C-45DD-8E00-C1ECFB5B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60648"/>
            <a:ext cx="3672408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de-DE" altLang="de-DE" sz="3000" b="1" dirty="0">
                <a:solidFill>
                  <a:schemeClr val="tx2"/>
                </a:solidFill>
                <a:latin typeface="+mn-lt"/>
              </a:rPr>
              <a:t>Recherche im öffentlichen Web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0CECF6EC-A796-445F-9337-CFCA2B04B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34" y="2276872"/>
            <a:ext cx="3589098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SzPct val="85000"/>
              <a:buFontTx/>
              <a:buNone/>
            </a:pPr>
            <a:r>
              <a:rPr lang="de-DE" altLang="de-DE" sz="2800" b="1" dirty="0">
                <a:solidFill>
                  <a:srgbClr val="C00000"/>
                </a:solidFill>
                <a:latin typeface="+mn-lt"/>
              </a:rPr>
              <a:t>Auswahl wissenschaftlicher Suchmaschinen </a:t>
            </a:r>
          </a:p>
          <a:p>
            <a:pPr eaLnBrk="1" hangingPunct="1">
              <a:buClrTx/>
              <a:buSzPct val="85000"/>
              <a:buFontTx/>
              <a:buNone/>
            </a:pPr>
            <a:r>
              <a:rPr lang="de-DE" altLang="de-DE" sz="2800" b="1" dirty="0">
                <a:solidFill>
                  <a:srgbClr val="C00000"/>
                </a:solidFill>
                <a:latin typeface="+mn-lt"/>
              </a:rPr>
              <a:t>im Internet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046F55DD-11D1-4D5D-B533-62FAF5920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23" y="3461147"/>
            <a:ext cx="1592429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50999653-DA14-418E-BE65-DD3191E7C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349" y="4246959"/>
            <a:ext cx="5076268" cy="15843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marL="274638" indent="-274638"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5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frei zugängliche wissenschaftliche Literatur (Zeitschriftenartikel, Abschlussarbeiten etc.)</a:t>
            </a:r>
          </a:p>
          <a:p>
            <a:pPr>
              <a:spcBef>
                <a:spcPts val="35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Bibliographische Nachweise von Büchern</a:t>
            </a:r>
          </a:p>
          <a:p>
            <a:pPr>
              <a:spcBef>
                <a:spcPts val="35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Digitalisierte Volltexte aus ‚Google </a:t>
            </a:r>
            <a:r>
              <a:rPr lang="de-DE" altLang="de-DE" sz="16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books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‘</a:t>
            </a:r>
          </a:p>
          <a:p>
            <a:pPr marL="285750">
              <a:spcBef>
                <a:spcPts val="350"/>
              </a:spcBef>
              <a:buSzPct val="85000"/>
              <a:defRPr/>
            </a:pPr>
            <a:endParaRPr lang="de-DE" altLang="de-DE" sz="1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>
              <a:spcBef>
                <a:spcPts val="350"/>
              </a:spcBef>
              <a:buSzPct val="85000"/>
              <a:defRPr/>
            </a:pPr>
            <a:r>
              <a:rPr lang="de-DE" altLang="de-DE" sz="1600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http://scholar.google.de/</a:t>
            </a:r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ED32C4D3-797C-44EE-B7E5-6E7547C21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12" y="1006872"/>
            <a:ext cx="214882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DA01C385-A28E-4E29-954E-C9E404FCE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499" y="1489472"/>
            <a:ext cx="5076268" cy="19208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marL="274638" indent="-274638"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35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Weltweit größte, wissenschaftliche Suchmaschine</a:t>
            </a:r>
          </a:p>
          <a:p>
            <a:pPr>
              <a:spcBef>
                <a:spcPts val="350"/>
              </a:spcBef>
              <a:buClr>
                <a:srgbClr val="00000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Online-Publikationen als Open-Access-Dokumente</a:t>
            </a:r>
          </a:p>
          <a:p>
            <a:pPr marL="285750">
              <a:spcBef>
                <a:spcPts val="350"/>
              </a:spcBef>
              <a:buSzPct val="85000"/>
              <a:defRPr/>
            </a:pPr>
            <a:endParaRPr lang="de-DE" altLang="de-DE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285750">
              <a:spcBef>
                <a:spcPts val="350"/>
              </a:spcBef>
              <a:buSzPct val="85000"/>
              <a:defRPr/>
            </a:pPr>
            <a:r>
              <a:rPr lang="de-DE" altLang="de-DE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http://www.base-search.net/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4FA82A80-F0F3-4C54-BF81-94468405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2">
            <a:extLst>
              <a:ext uri="{FF2B5EF4-FFF2-40B4-BE49-F238E27FC236}">
                <a16:creationId xmlns:a16="http://schemas.microsoft.com/office/drawing/2014/main" id="{328E97B8-15AD-4D69-A06A-3A4025E8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8800"/>
            <a:ext cx="4525963" cy="1903413"/>
          </a:xfrm>
          <a:prstGeom prst="rect">
            <a:avLst/>
          </a:prstGeom>
          <a:noFill/>
          <a:ln w="12600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Line 3">
            <a:extLst>
              <a:ext uri="{FF2B5EF4-FFF2-40B4-BE49-F238E27FC236}">
                <a16:creationId xmlns:a16="http://schemas.microsoft.com/office/drawing/2014/main" id="{DC412567-A190-4754-BC4F-453521F48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7200" y="2963863"/>
            <a:ext cx="1511300" cy="1439862"/>
          </a:xfrm>
          <a:prstGeom prst="line">
            <a:avLst/>
          </a:prstGeom>
          <a:noFill/>
          <a:ln w="6480">
            <a:solidFill>
              <a:srgbClr val="3465A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3755A44-2329-4C21-B697-730367AF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3"/>
            <a:ext cx="8604448" cy="5184576"/>
          </a:xfrm>
          <a:prstGeom prst="rect">
            <a:avLst/>
          </a:prstGeom>
        </p:spPr>
      </p:pic>
      <p:sp>
        <p:nvSpPr>
          <p:cNvPr id="29701" name="Freeform 4">
            <a:extLst>
              <a:ext uri="{FF2B5EF4-FFF2-40B4-BE49-F238E27FC236}">
                <a16:creationId xmlns:a16="http://schemas.microsoft.com/office/drawing/2014/main" id="{324EC508-B8A5-4600-854D-2DDD8E444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903" y="2564904"/>
            <a:ext cx="504825" cy="431800"/>
          </a:xfrm>
          <a:custGeom>
            <a:avLst/>
            <a:gdLst>
              <a:gd name="T0" fmla="*/ 0 w 1655762"/>
              <a:gd name="T1" fmla="*/ 6363 h 863600"/>
              <a:gd name="T2" fmla="*/ 108 w 1655762"/>
              <a:gd name="T3" fmla="*/ 0 h 863600"/>
              <a:gd name="T4" fmla="*/ 216 w 1655762"/>
              <a:gd name="T5" fmla="*/ 6363 h 863600"/>
              <a:gd name="T6" fmla="*/ 108 w 1655762"/>
              <a:gd name="T7" fmla="*/ 12725 h 863600"/>
              <a:gd name="T8" fmla="*/ 0 w 1655762"/>
              <a:gd name="T9" fmla="*/ 6363 h 863600"/>
              <a:gd name="T10" fmla="*/ 8 w 1655762"/>
              <a:gd name="T11" fmla="*/ 6363 h 863600"/>
              <a:gd name="T12" fmla="*/ 108 w 1655762"/>
              <a:gd name="T13" fmla="*/ 11790 h 863600"/>
              <a:gd name="T14" fmla="*/ 207 w 1655762"/>
              <a:gd name="T15" fmla="*/ 6363 h 863600"/>
              <a:gd name="T16" fmla="*/ 108 w 1655762"/>
              <a:gd name="T17" fmla="*/ 936 h 863600"/>
              <a:gd name="T18" fmla="*/ 8 w 1655762"/>
              <a:gd name="T19" fmla="*/ 6363 h 863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55762" h="863600">
                <a:moveTo>
                  <a:pt x="0" y="431800"/>
                </a:moveTo>
                <a:cubicBezTo>
                  <a:pt x="0" y="193323"/>
                  <a:pt x="370655" y="0"/>
                  <a:pt x="827881" y="0"/>
                </a:cubicBezTo>
                <a:cubicBezTo>
                  <a:pt x="1285107" y="0"/>
                  <a:pt x="1655762" y="193323"/>
                  <a:pt x="1655762" y="431800"/>
                </a:cubicBezTo>
                <a:cubicBezTo>
                  <a:pt x="1655762" y="670277"/>
                  <a:pt x="1285107" y="863600"/>
                  <a:pt x="827881" y="863600"/>
                </a:cubicBezTo>
                <a:cubicBezTo>
                  <a:pt x="370655" y="863600"/>
                  <a:pt x="0" y="670277"/>
                  <a:pt x="0" y="431800"/>
                </a:cubicBezTo>
                <a:close/>
                <a:moveTo>
                  <a:pt x="63501" y="431800"/>
                </a:moveTo>
                <a:cubicBezTo>
                  <a:pt x="63501" y="635206"/>
                  <a:pt x="405726" y="800099"/>
                  <a:pt x="827881" y="800099"/>
                </a:cubicBezTo>
                <a:cubicBezTo>
                  <a:pt x="1250036" y="800099"/>
                  <a:pt x="1592261" y="635206"/>
                  <a:pt x="1592261" y="431800"/>
                </a:cubicBezTo>
                <a:cubicBezTo>
                  <a:pt x="1592261" y="228394"/>
                  <a:pt x="1250036" y="63501"/>
                  <a:pt x="827881" y="63501"/>
                </a:cubicBezTo>
                <a:cubicBezTo>
                  <a:pt x="405726" y="63501"/>
                  <a:pt x="63501" y="228394"/>
                  <a:pt x="63501" y="431800"/>
                </a:cubicBezTo>
                <a:close/>
              </a:path>
            </a:pathLst>
          </a:custGeom>
          <a:solidFill>
            <a:srgbClr val="729FCF"/>
          </a:solidFill>
          <a:ln w="26280" cap="flat">
            <a:solidFill>
              <a:srgbClr val="2A6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5F34D1-D6EA-4C05-B486-5F4DD9BCD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581128"/>
            <a:ext cx="3396151" cy="1619400"/>
          </a:xfrm>
          <a:prstGeom prst="rect">
            <a:avLst/>
          </a:prstGeom>
        </p:spPr>
      </p:pic>
      <p:sp>
        <p:nvSpPr>
          <p:cNvPr id="29700" name="Line 3">
            <a:extLst>
              <a:ext uri="{FF2B5EF4-FFF2-40B4-BE49-F238E27FC236}">
                <a16:creationId xmlns:a16="http://schemas.microsoft.com/office/drawing/2014/main" id="{55026EE8-D7A9-4320-9A64-90D9F8F3A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1726" y="2923381"/>
            <a:ext cx="3110433" cy="1801763"/>
          </a:xfrm>
          <a:prstGeom prst="line">
            <a:avLst/>
          </a:prstGeom>
          <a:noFill/>
          <a:ln w="6480">
            <a:solidFill>
              <a:srgbClr val="3465A4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>
            <a:extLst>
              <a:ext uri="{FF2B5EF4-FFF2-40B4-BE49-F238E27FC236}">
                <a16:creationId xmlns:a16="http://schemas.microsoft.com/office/drawing/2014/main" id="{3D2C943D-7EE7-4CE3-AAEB-3D8FD283E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2243511"/>
            <a:ext cx="475252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Tx/>
              <a:buSzPct val="85000"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Neben gedruckten Zeitschriften hat die Bibliothek auch viele Online-Zeitschriften, auch E-Journals genannt, lizenziert.</a:t>
            </a:r>
          </a:p>
          <a:p>
            <a:pPr>
              <a:spcBef>
                <a:spcPts val="500"/>
              </a:spcBef>
              <a:buClrTx/>
              <a:buSzPct val="85000"/>
            </a:pPr>
            <a:endParaRPr lang="de-DE" altLang="de-DE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ClrTx/>
              <a:buSzPct val="85000"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Eine Übersicht über die Online- Zeitschriften finden Sie in der EZB, der Elektronischen</a:t>
            </a:r>
            <a:b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Zeitschriftendatenbank.</a:t>
            </a:r>
          </a:p>
          <a:p>
            <a:pPr>
              <a:spcBef>
                <a:spcPts val="500"/>
              </a:spcBef>
              <a:buClrTx/>
              <a:buSzPct val="85000"/>
              <a:buFontTx/>
              <a:buNone/>
            </a:pPr>
            <a:endParaRPr lang="de-DE" altLang="de-DE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buClrTx/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Den Direktlink finden Sie ebenfalls auf unserer </a:t>
            </a:r>
            <a:b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Homepage, links an der Seite.</a:t>
            </a:r>
          </a:p>
          <a:p>
            <a:pPr>
              <a:spcBef>
                <a:spcPts val="500"/>
              </a:spcBef>
              <a:buClrTx/>
              <a:buSzPct val="85000"/>
              <a:buFontTx/>
              <a:buNone/>
            </a:pPr>
            <a:endParaRPr lang="de-DE" altLang="de-DE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1749" name="Picture 4">
            <a:extLst>
              <a:ext uri="{FF2B5EF4-FFF2-40B4-BE49-F238E27FC236}">
                <a16:creationId xmlns:a16="http://schemas.microsoft.com/office/drawing/2014/main" id="{5B6EE48E-0A2A-4A9A-A9EE-715B1D24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66"/>
          <a:stretch>
            <a:fillRect/>
          </a:stretch>
        </p:blipFill>
        <p:spPr bwMode="auto">
          <a:xfrm>
            <a:off x="477963" y="946621"/>
            <a:ext cx="1357733" cy="55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90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C7A34C8-0903-4B36-B0E8-7439CCBA1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132856"/>
            <a:ext cx="2783250" cy="2882652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3AABA44-FB7E-4DF9-915E-7C5D1F5E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E-Journals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560D049E-350E-4021-9179-22782A366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32656"/>
            <a:ext cx="289083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de-DE" altLang="de-DE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EZB</a:t>
            </a: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C1C92FD2-C723-4300-AEAD-C7C951329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30" y="1340768"/>
            <a:ext cx="443299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85000"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Die Zeitschriften werden in der EZB nach Fächern geordnet angeboten.</a:t>
            </a:r>
          </a:p>
          <a:p>
            <a:pPr eaLnBrk="1" hangingPunct="1">
              <a:spcBef>
                <a:spcPts val="400"/>
              </a:spcBef>
              <a:buClrTx/>
              <a:buSzPct val="85000"/>
              <a:buFontTx/>
              <a:buNone/>
            </a:pPr>
            <a:endParaRPr lang="de-DE" altLang="de-DE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85000"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Sie finden in der EZB </a:t>
            </a:r>
            <a:r>
              <a:rPr lang="de-DE" altLang="de-DE" sz="1400" u="sng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keine</a:t>
            </a: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Zeitschriftenartikel.</a:t>
            </a:r>
          </a:p>
          <a:p>
            <a:pPr eaLnBrk="1" hangingPunct="1">
              <a:spcBef>
                <a:spcPts val="400"/>
              </a:spcBef>
              <a:buClrTx/>
              <a:buSzPct val="85000"/>
              <a:buFontTx/>
              <a:buNone/>
            </a:pPr>
            <a:endParaRPr lang="de-DE" altLang="de-DE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Um Zugriff auf lizenzierte Zeitschriften zu erhalten, nutzen Sie bitte eine der drei bekannten Zugriffsmethoden auf E-Ressourcen.</a:t>
            </a:r>
          </a:p>
          <a:p>
            <a:pPr eaLnBrk="1" hangingPunct="1">
              <a:spcBef>
                <a:spcPts val="400"/>
              </a:spcBef>
              <a:buClrTx/>
              <a:buSzPct val="85000"/>
              <a:buFontTx/>
              <a:buNone/>
            </a:pPr>
            <a:endParaRPr lang="de-DE" altLang="de-DE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85000"/>
              <a:buFontTx/>
              <a:buNone/>
            </a:pPr>
            <a:endParaRPr lang="de-DE" altLang="de-DE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buClrTx/>
              <a:buSzPct val="85000"/>
              <a:buFontTx/>
              <a:buNone/>
            </a:pPr>
            <a:endParaRPr lang="de-DE" altLang="de-DE" sz="14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FAD4BBED-33B1-4EFA-A34B-8B8A96004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3631734"/>
            <a:ext cx="2342124" cy="145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00"/>
              </a:spcBef>
              <a:buClrTx/>
              <a:buSzPct val="85000"/>
              <a:buFontTx/>
              <a:buNone/>
            </a:pPr>
            <a:r>
              <a:rPr lang="de-DE" altLang="de-DE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Zugriffsmöglichkeiten auf Volltextartikel erkennen Sie an der Ampelschaltung.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82BFC3-5434-48EC-8F46-BD8FC5776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418" y="1772815"/>
            <a:ext cx="2424455" cy="145345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C639317-83D0-4689-8FFA-1B061F728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29" y="3717032"/>
            <a:ext cx="6273650" cy="214283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haltsseiten">
  <a:themeElements>
    <a:clrScheme name="Benutzerdefiniert 2">
      <a:dk1>
        <a:srgbClr val="000000"/>
      </a:dk1>
      <a:lt1>
        <a:srgbClr val="FFFFFF"/>
      </a:lt1>
      <a:dk2>
        <a:srgbClr val="C61A27"/>
      </a:dk2>
      <a:lt2>
        <a:srgbClr val="FFFFFF"/>
      </a:lt2>
      <a:accent1>
        <a:srgbClr val="C61A27"/>
      </a:accent1>
      <a:accent2>
        <a:srgbClr val="004861"/>
      </a:accent2>
      <a:accent3>
        <a:srgbClr val="DD7522"/>
      </a:accent3>
      <a:accent4>
        <a:srgbClr val="793379"/>
      </a:accent4>
      <a:accent5>
        <a:srgbClr val="00978A"/>
      </a:accent5>
      <a:accent6>
        <a:srgbClr val="009BD6"/>
      </a:accent6>
      <a:hlink>
        <a:srgbClr val="C61A27"/>
      </a:hlink>
      <a:folHlink>
        <a:srgbClr val="83A0AF"/>
      </a:folHlink>
    </a:clrScheme>
    <a:fontScheme name="UniKo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Koblenz_PowerPoint_4-3_la09a.potx" id="{CED41031-607A-E840-B69E-106EBAD12934}" vid="{BA3CC742-81C0-8544-A22A-23DBF641906C}"/>
    </a:ext>
  </a:extLst>
</a:theme>
</file>

<file path=ppt/theme/theme2.xml><?xml version="1.0" encoding="utf-8"?>
<a:theme xmlns:a="http://schemas.openxmlformats.org/drawingml/2006/main" name="Titelseiten">
  <a:themeElements>
    <a:clrScheme name="Benutzerdefiniert 2">
      <a:dk1>
        <a:srgbClr val="000000"/>
      </a:dk1>
      <a:lt1>
        <a:srgbClr val="FFFFFF"/>
      </a:lt1>
      <a:dk2>
        <a:srgbClr val="C61A27"/>
      </a:dk2>
      <a:lt2>
        <a:srgbClr val="FFFFFF"/>
      </a:lt2>
      <a:accent1>
        <a:srgbClr val="C61A27"/>
      </a:accent1>
      <a:accent2>
        <a:srgbClr val="004861"/>
      </a:accent2>
      <a:accent3>
        <a:srgbClr val="DD7522"/>
      </a:accent3>
      <a:accent4>
        <a:srgbClr val="793379"/>
      </a:accent4>
      <a:accent5>
        <a:srgbClr val="00978A"/>
      </a:accent5>
      <a:accent6>
        <a:srgbClr val="009BD6"/>
      </a:accent6>
      <a:hlink>
        <a:srgbClr val="C61A27"/>
      </a:hlink>
      <a:folHlink>
        <a:srgbClr val="83A0AF"/>
      </a:folHlink>
    </a:clrScheme>
    <a:fontScheme name="UniKo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Koblenz_PowerPoint_4-3_la09a.potx" id="{CED41031-607A-E840-B69E-106EBAD12934}" vid="{B7CF73DE-C191-BB4B-B915-95BD99F31775}"/>
    </a:ext>
  </a:extLst>
</a:theme>
</file>

<file path=ppt/theme/theme3.xml><?xml version="1.0" encoding="utf-8"?>
<a:theme xmlns:a="http://schemas.openxmlformats.org/drawingml/2006/main" name="Hervorhebungen">
  <a:themeElements>
    <a:clrScheme name="Master Rot">
      <a:dk1>
        <a:srgbClr val="FFFFFF"/>
      </a:dk1>
      <a:lt1>
        <a:srgbClr val="FFFFFF"/>
      </a:lt1>
      <a:dk2>
        <a:srgbClr val="C61A27"/>
      </a:dk2>
      <a:lt2>
        <a:srgbClr val="C61A27"/>
      </a:lt2>
      <a:accent1>
        <a:srgbClr val="C51925"/>
      </a:accent1>
      <a:accent2>
        <a:srgbClr val="004861"/>
      </a:accent2>
      <a:accent3>
        <a:srgbClr val="DD7522"/>
      </a:accent3>
      <a:accent4>
        <a:srgbClr val="793379"/>
      </a:accent4>
      <a:accent5>
        <a:srgbClr val="00978A"/>
      </a:accent5>
      <a:accent6>
        <a:srgbClr val="009BD6"/>
      </a:accent6>
      <a:hlink>
        <a:srgbClr val="FFFFFF"/>
      </a:hlink>
      <a:folHlink>
        <a:srgbClr val="83A0AF"/>
      </a:folHlink>
    </a:clrScheme>
    <a:fontScheme name="UniKo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Koblenz_PowerPoint_4-3_la09a.potx" id="{CED41031-607A-E840-B69E-106EBAD12934}" vid="{8C7D1BB0-D8DE-5A4B-B115-475877BDDF37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822</Words>
  <Application>Microsoft Office PowerPoint</Application>
  <PresentationFormat>Bildschirmpräsentation (4:3)</PresentationFormat>
  <Paragraphs>188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24</vt:i4>
      </vt:variant>
    </vt:vector>
  </HeadingPairs>
  <TitlesOfParts>
    <vt:vector size="37" baseType="lpstr">
      <vt:lpstr>Microsoft YaHei</vt:lpstr>
      <vt:lpstr>Arial</vt:lpstr>
      <vt:lpstr>Calibri Light</vt:lpstr>
      <vt:lpstr>Open Sans</vt:lpstr>
      <vt:lpstr>Open Sans ExtraBold</vt:lpstr>
      <vt:lpstr>Open Sans Light</vt:lpstr>
      <vt:lpstr>Open Sans SemiBold</vt:lpstr>
      <vt:lpstr>Segoe UI</vt:lpstr>
      <vt:lpstr>Times New Roman</vt:lpstr>
      <vt:lpstr>Wingdings</vt:lpstr>
      <vt:lpstr>Inhaltsseiten</vt:lpstr>
      <vt:lpstr>Titelseiten</vt:lpstr>
      <vt:lpstr>Hervorhebungen</vt:lpstr>
      <vt:lpstr>Fit für die Hausarbeit - Germanistik Was suche ich, wie und wo?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E-Journals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 für die Hausarbeit</dc:title>
  <dc:creator>gromadzka</dc:creator>
  <cp:lastModifiedBy>Astrid Krämer</cp:lastModifiedBy>
  <cp:revision>800</cp:revision>
  <cp:lastPrinted>2012-12-05T10:40:31Z</cp:lastPrinted>
  <dcterms:created xsi:type="dcterms:W3CDTF">2012-04-04T12:47:58Z</dcterms:created>
  <dcterms:modified xsi:type="dcterms:W3CDTF">2025-01-07T15:12:49Z</dcterms:modified>
</cp:coreProperties>
</file>